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3" r:id="rId3"/>
    <p:sldId id="264" r:id="rId4"/>
    <p:sldId id="261" r:id="rId5"/>
    <p:sldId id="265" r:id="rId6"/>
    <p:sldId id="288" r:id="rId7"/>
    <p:sldId id="289" r:id="rId8"/>
    <p:sldId id="278" r:id="rId9"/>
    <p:sldId id="259" r:id="rId10"/>
    <p:sldId id="257" r:id="rId11"/>
    <p:sldId id="260" r:id="rId12"/>
    <p:sldId id="267" r:id="rId13"/>
    <p:sldId id="266" r:id="rId14"/>
    <p:sldId id="269" r:id="rId15"/>
    <p:sldId id="268" r:id="rId16"/>
    <p:sldId id="270" r:id="rId17"/>
    <p:sldId id="271" r:id="rId18"/>
    <p:sldId id="274" r:id="rId19"/>
    <p:sldId id="272" r:id="rId20"/>
    <p:sldId id="276" r:id="rId21"/>
    <p:sldId id="273" r:id="rId22"/>
    <p:sldId id="280" r:id="rId23"/>
    <p:sldId id="283" r:id="rId24"/>
    <p:sldId id="293" r:id="rId25"/>
    <p:sldId id="294" r:id="rId26"/>
    <p:sldId id="295" r:id="rId27"/>
    <p:sldId id="284" r:id="rId28"/>
    <p:sldId id="285" r:id="rId29"/>
    <p:sldId id="286" r:id="rId30"/>
    <p:sldId id="287" r:id="rId31"/>
    <p:sldId id="281" r:id="rId3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er Hazan" initials="SH" lastIdx="2" clrIdx="0">
    <p:extLst>
      <p:ext uri="{19B8F6BF-5375-455C-9EA6-DF929625EA0E}">
        <p15:presenceInfo xmlns:p15="http://schemas.microsoft.com/office/powerpoint/2012/main" userId="Sher Haz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10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20T17:22:47.312" idx="1">
    <p:pos x="7127" y="107"/>
    <p:text>To test the performance in real-world scenarios, we collected a dataset of an office environment and used deep
learning to detect objects, such as chair, screen, cups etc.</p:text>
    <p:extLst>
      <p:ext uri="{C676402C-5697-4E1C-873F-D02D1690AC5C}">
        <p15:threadingInfo xmlns:p15="http://schemas.microsoft.com/office/powerpoint/2012/main" timeZoneBias="-120"/>
      </p:ext>
    </p:extLst>
  </p:cm>
  <p:cm authorId="1" dt="2022-01-20T17:27:22.320" idx="2">
    <p:pos x="3192" y="3055"/>
    <p:text>of the object measurements. It can only identify one instance
for each object class, and has bad estimates even it closes
loops on robot poses. On the other hand, NP-Graph is able
to close loops on robot poses and recover the turnings at
corners. While there is no ground truth in the office dataset
for computing object localization errors, it is worth noting
that there is a sweater hanging on the shelf in the far bottom
left corner, our algorithm is able to recover its distance while
other approaches failed to.</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01/20/2022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5</a:t>
            </a:fld>
            <a:endParaRPr lang="en-IL"/>
          </a:p>
        </p:txBody>
      </p:sp>
    </p:spTree>
    <p:extLst>
      <p:ext uri="{BB962C8B-B14F-4D97-AF65-F5344CB8AC3E}">
        <p14:creationId xmlns:p14="http://schemas.microsoft.com/office/powerpoint/2010/main" val="345094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6</a:t>
            </a:fld>
            <a:endParaRPr lang="en-IL"/>
          </a:p>
        </p:txBody>
      </p:sp>
    </p:spTree>
    <p:extLst>
      <p:ext uri="{BB962C8B-B14F-4D97-AF65-F5344CB8AC3E}">
        <p14:creationId xmlns:p14="http://schemas.microsoft.com/office/powerpoint/2010/main" val="26408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7</a:t>
            </a:fld>
            <a:endParaRPr lang="en-IL"/>
          </a:p>
        </p:txBody>
      </p:sp>
    </p:spTree>
    <p:extLst>
      <p:ext uri="{BB962C8B-B14F-4D97-AF65-F5344CB8AC3E}">
        <p14:creationId xmlns:p14="http://schemas.microsoft.com/office/powerpoint/2010/main" val="872428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23</a:t>
            </a:fld>
            <a:endParaRPr lang="en-IL"/>
          </a:p>
        </p:txBody>
      </p:sp>
    </p:spTree>
    <p:extLst>
      <p:ext uri="{BB962C8B-B14F-4D97-AF65-F5344CB8AC3E}">
        <p14:creationId xmlns:p14="http://schemas.microsoft.com/office/powerpoint/2010/main" val="363877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24</a:t>
            </a:fld>
            <a:endParaRPr lang="en-IL"/>
          </a:p>
        </p:txBody>
      </p:sp>
    </p:spTree>
    <p:extLst>
      <p:ext uri="{BB962C8B-B14F-4D97-AF65-F5344CB8AC3E}">
        <p14:creationId xmlns:p14="http://schemas.microsoft.com/office/powerpoint/2010/main" val="405750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25</a:t>
            </a:fld>
            <a:endParaRPr lang="en-IL"/>
          </a:p>
        </p:txBody>
      </p:sp>
    </p:spTree>
    <p:extLst>
      <p:ext uri="{BB962C8B-B14F-4D97-AF65-F5344CB8AC3E}">
        <p14:creationId xmlns:p14="http://schemas.microsoft.com/office/powerpoint/2010/main" val="4061490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26</a:t>
            </a:fld>
            <a:endParaRPr lang="en-IL"/>
          </a:p>
        </p:txBody>
      </p:sp>
    </p:spTree>
    <p:extLst>
      <p:ext uri="{BB962C8B-B14F-4D97-AF65-F5344CB8AC3E}">
        <p14:creationId xmlns:p14="http://schemas.microsoft.com/office/powerpoint/2010/main" val="298445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OL associate object detection across images but does not optimize robot poses. R-SLAM only uses a subset of consistent object measurements to optimize robot poses. Our approach NP-graph optimizes both robot poses and data association.</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27</a:t>
            </a:fld>
            <a:endParaRPr lang="en-IL"/>
          </a:p>
        </p:txBody>
      </p:sp>
    </p:spTree>
    <p:extLst>
      <p:ext uri="{BB962C8B-B14F-4D97-AF65-F5344CB8AC3E}">
        <p14:creationId xmlns:p14="http://schemas.microsoft.com/office/powerpoint/2010/main" val="3949767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Object SLAM is challenging as data association is ambiguous and location measurements unknown. Data association and SLAM are inherently coupled problems. This work proposed a novel nonparametric pose graph that tightly couples these two problems, and developed an algorithm to alternative between inferring data association and performing SLAM. Both simulated and real-world datasets show that our new approach has the capability of doing data association and SLAM simultaneously, and achieves better performance on both associating object detections to unique identifiers and localizing objects.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31</a:t>
            </a:fld>
            <a:endParaRPr lang="en-IL"/>
          </a:p>
        </p:txBody>
      </p:sp>
    </p:spTree>
    <p:extLst>
      <p:ext uri="{BB962C8B-B14F-4D97-AF65-F5344CB8AC3E}">
        <p14:creationId xmlns:p14="http://schemas.microsoft.com/office/powerpoint/2010/main" val="423993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16C5666-0C24-4708-9899-1D2FFE05F57D}" type="datetimeFigureOut">
              <a:rPr lang="en-IL" smtClean="0"/>
              <a:t>01/20/2022</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C16C5666-0C24-4708-9899-1D2FFE05F57D}" type="datetimeFigureOut">
              <a:rPr lang="en-IL" smtClean="0"/>
              <a:t>01/20/2022</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C16C5666-0C24-4708-9899-1D2FFE05F57D}" type="datetimeFigureOut">
              <a:rPr lang="en-IL" smtClean="0"/>
              <a:t>01/20/2022</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C16C5666-0C24-4708-9899-1D2FFE05F57D}" type="datetimeFigureOut">
              <a:rPr lang="en-IL" smtClean="0"/>
              <a:t>01/20/2022</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C16C5666-0C24-4708-9899-1D2FFE05F57D}" type="datetimeFigureOut">
              <a:rPr lang="en-IL" smtClean="0"/>
              <a:t>01/20/2022</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C16C5666-0C24-4708-9899-1D2FFE05F57D}" type="datetimeFigureOut">
              <a:rPr lang="en-IL" smtClean="0"/>
              <a:t>01/20/2022</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C16C5666-0C24-4708-9899-1D2FFE05F57D}" type="datetimeFigureOut">
              <a:rPr lang="en-IL" smtClean="0"/>
              <a:t>01/20/2022</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C16C5666-0C24-4708-9899-1D2FFE05F57D}" type="datetimeFigureOut">
              <a:rPr lang="en-IL" smtClean="0"/>
              <a:t>01/20/2022</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C16C5666-0C24-4708-9899-1D2FFE05F57D}" type="datetimeFigureOut">
              <a:rPr lang="en-IL" smtClean="0"/>
              <a:t>01/20/2022</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16C5666-0C24-4708-9899-1D2FFE05F57D}" type="datetimeFigureOut">
              <a:rPr lang="en-IL" smtClean="0"/>
              <a:t>01/20/2022</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C16C5666-0C24-4708-9899-1D2FFE05F57D}" type="datetimeFigureOut">
              <a:rPr lang="en-IL" smtClean="0"/>
              <a:t>01/20/2022</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C5666-0C24-4708-9899-1D2FFE05F57D}" type="datetimeFigureOut">
              <a:rPr lang="en-IL" smtClean="0"/>
              <a:t>01/20/2022</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EF04A3C-4E2E-4347-B90C-FDD4E89F8E46}"/>
              </a:ext>
            </a:extLst>
          </p:cNvPr>
          <p:cNvGrpSpPr/>
          <p:nvPr/>
        </p:nvGrpSpPr>
        <p:grpSpPr>
          <a:xfrm>
            <a:off x="299741" y="2748732"/>
            <a:ext cx="4717368" cy="3288484"/>
            <a:chOff x="1622009" y="616945"/>
            <a:chExt cx="4717368" cy="3288484"/>
          </a:xfrm>
        </p:grpSpPr>
        <p:pic>
          <p:nvPicPr>
            <p:cNvPr id="5" name="Picture 4">
              <a:extLst>
                <a:ext uri="{FF2B5EF4-FFF2-40B4-BE49-F238E27FC236}">
                  <a16:creationId xmlns:a16="http://schemas.microsoft.com/office/drawing/2014/main" id="{AE637D04-7188-436F-B64B-AF2DC7EA59CD}"/>
                </a:ext>
              </a:extLst>
            </p:cNvPr>
            <p:cNvPicPr>
              <a:picLocks noChangeAspect="1"/>
            </p:cNvPicPr>
            <p:nvPr/>
          </p:nvPicPr>
          <p:blipFill>
            <a:blip r:embed="rId2"/>
            <a:stretch>
              <a:fillRect/>
            </a:stretch>
          </p:blipFill>
          <p:spPr>
            <a:xfrm>
              <a:off x="1622009" y="616945"/>
              <a:ext cx="4717368" cy="3288484"/>
            </a:xfrm>
            <a:prstGeom prst="rect">
              <a:avLst/>
            </a:prstGeom>
          </p:spPr>
        </p:pic>
        <p:sp>
          <p:nvSpPr>
            <p:cNvPr id="6" name="Star: 5 Points 5">
              <a:extLst>
                <a:ext uri="{FF2B5EF4-FFF2-40B4-BE49-F238E27FC236}">
                  <a16:creationId xmlns:a16="http://schemas.microsoft.com/office/drawing/2014/main" id="{654969B3-CED0-48FE-B673-E64521C312FF}"/>
                </a:ext>
              </a:extLst>
            </p:cNvPr>
            <p:cNvSpPr/>
            <p:nvPr/>
          </p:nvSpPr>
          <p:spPr>
            <a:xfrm>
              <a:off x="3717082" y="1518578"/>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Star: 5 Points 6">
              <a:extLst>
                <a:ext uri="{FF2B5EF4-FFF2-40B4-BE49-F238E27FC236}">
                  <a16:creationId xmlns:a16="http://schemas.microsoft.com/office/drawing/2014/main" id="{B6B8BF1A-1AE4-440E-BBA2-6B6AB3A38D90}"/>
                </a:ext>
              </a:extLst>
            </p:cNvPr>
            <p:cNvSpPr/>
            <p:nvPr/>
          </p:nvSpPr>
          <p:spPr>
            <a:xfrm>
              <a:off x="4108764" y="1203691"/>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Isosceles Triangle 8">
              <a:extLst>
                <a:ext uri="{FF2B5EF4-FFF2-40B4-BE49-F238E27FC236}">
                  <a16:creationId xmlns:a16="http://schemas.microsoft.com/office/drawing/2014/main" id="{66A99CC8-E57C-40AD-B5BE-4CD12C124465}"/>
                </a:ext>
              </a:extLst>
            </p:cNvPr>
            <p:cNvSpPr/>
            <p:nvPr/>
          </p:nvSpPr>
          <p:spPr>
            <a:xfrm>
              <a:off x="3870443" y="790677"/>
              <a:ext cx="277567" cy="23928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Isosceles Triangle 9">
              <a:extLst>
                <a:ext uri="{FF2B5EF4-FFF2-40B4-BE49-F238E27FC236}">
                  <a16:creationId xmlns:a16="http://schemas.microsoft.com/office/drawing/2014/main" id="{F411C788-50A0-4DBB-BF8D-6CA603C0EC16}"/>
                </a:ext>
              </a:extLst>
            </p:cNvPr>
            <p:cNvSpPr/>
            <p:nvPr/>
          </p:nvSpPr>
          <p:spPr>
            <a:xfrm>
              <a:off x="4341491" y="803687"/>
              <a:ext cx="277567" cy="23928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Isosceles Triangle 10">
              <a:extLst>
                <a:ext uri="{FF2B5EF4-FFF2-40B4-BE49-F238E27FC236}">
                  <a16:creationId xmlns:a16="http://schemas.microsoft.com/office/drawing/2014/main" id="{F1F60B6E-9FD3-4845-850A-10235EC508B3}"/>
                </a:ext>
              </a:extLst>
            </p:cNvPr>
            <p:cNvSpPr/>
            <p:nvPr/>
          </p:nvSpPr>
          <p:spPr>
            <a:xfrm>
              <a:off x="4653242" y="1311457"/>
              <a:ext cx="277567" cy="23928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Isosceles Triangle 11">
              <a:extLst>
                <a:ext uri="{FF2B5EF4-FFF2-40B4-BE49-F238E27FC236}">
                  <a16:creationId xmlns:a16="http://schemas.microsoft.com/office/drawing/2014/main" id="{41EF41E5-6224-4900-9401-49CA5C64550A}"/>
                </a:ext>
              </a:extLst>
            </p:cNvPr>
            <p:cNvSpPr/>
            <p:nvPr/>
          </p:nvSpPr>
          <p:spPr>
            <a:xfrm>
              <a:off x="4160886" y="1476230"/>
              <a:ext cx="277567" cy="23928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22" name="Picture 21">
            <a:extLst>
              <a:ext uri="{FF2B5EF4-FFF2-40B4-BE49-F238E27FC236}">
                <a16:creationId xmlns:a16="http://schemas.microsoft.com/office/drawing/2014/main" id="{E0D3F348-CA4E-49C3-85EC-73D66ACDEEDA}"/>
              </a:ext>
            </a:extLst>
          </p:cNvPr>
          <p:cNvPicPr>
            <a:picLocks noChangeAspect="1"/>
          </p:cNvPicPr>
          <p:nvPr/>
        </p:nvPicPr>
        <p:blipFill>
          <a:blip r:embed="rId2"/>
          <a:stretch>
            <a:fillRect/>
          </a:stretch>
        </p:blipFill>
        <p:spPr>
          <a:xfrm>
            <a:off x="6265735" y="2748732"/>
            <a:ext cx="4717368" cy="3288484"/>
          </a:xfrm>
          <a:prstGeom prst="rect">
            <a:avLst/>
          </a:prstGeom>
        </p:spPr>
      </p:pic>
    </p:spTree>
    <p:extLst>
      <p:ext uri="{BB962C8B-B14F-4D97-AF65-F5344CB8AC3E}">
        <p14:creationId xmlns:p14="http://schemas.microsoft.com/office/powerpoint/2010/main" val="1335211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57891BC-4DE4-4A24-9131-2BC0332F30ED}"/>
              </a:ext>
            </a:extLst>
          </p:cNvPr>
          <p:cNvGrpSpPr/>
          <p:nvPr/>
        </p:nvGrpSpPr>
        <p:grpSpPr>
          <a:xfrm>
            <a:off x="2043994" y="671413"/>
            <a:ext cx="10008418" cy="5752193"/>
            <a:chOff x="1091791" y="434002"/>
            <a:chExt cx="10008418" cy="5752193"/>
          </a:xfrm>
        </p:grpSpPr>
        <p:grpSp>
          <p:nvGrpSpPr>
            <p:cNvPr id="16" name="Group 15">
              <a:extLst>
                <a:ext uri="{FF2B5EF4-FFF2-40B4-BE49-F238E27FC236}">
                  <a16:creationId xmlns:a16="http://schemas.microsoft.com/office/drawing/2014/main" id="{C46916F6-B915-4A3C-B422-F1896FDAA5F5}"/>
                </a:ext>
              </a:extLst>
            </p:cNvPr>
            <p:cNvGrpSpPr/>
            <p:nvPr/>
          </p:nvGrpSpPr>
          <p:grpSpPr>
            <a:xfrm>
              <a:off x="1091791" y="434002"/>
              <a:ext cx="10008418" cy="5752193"/>
              <a:chOff x="1091791" y="434002"/>
              <a:chExt cx="10008418" cy="5752193"/>
            </a:xfrm>
          </p:grpSpPr>
          <p:pic>
            <p:nvPicPr>
              <p:cNvPr id="4" name="Picture 3">
                <a:extLst>
                  <a:ext uri="{FF2B5EF4-FFF2-40B4-BE49-F238E27FC236}">
                    <a16:creationId xmlns:a16="http://schemas.microsoft.com/office/drawing/2014/main" id="{68CA1C79-B0EC-4BC2-90BA-CAEBDBAE95AF}"/>
                  </a:ext>
                </a:extLst>
              </p:cNvPr>
              <p:cNvPicPr>
                <a:picLocks noChangeAspect="1"/>
              </p:cNvPicPr>
              <p:nvPr/>
            </p:nvPicPr>
            <p:blipFill>
              <a:blip r:embed="rId2"/>
              <a:stretch>
                <a:fillRect/>
              </a:stretch>
            </p:blipFill>
            <p:spPr>
              <a:xfrm>
                <a:off x="1091791" y="434002"/>
                <a:ext cx="10008418" cy="5752193"/>
              </a:xfrm>
              <a:prstGeom prst="rect">
                <a:avLst/>
              </a:prstGeom>
            </p:spPr>
          </p:pic>
          <p:sp>
            <p:nvSpPr>
              <p:cNvPr id="5" name="Star: 5 Points 4">
                <a:extLst>
                  <a:ext uri="{FF2B5EF4-FFF2-40B4-BE49-F238E27FC236}">
                    <a16:creationId xmlns:a16="http://schemas.microsoft.com/office/drawing/2014/main" id="{FE5A1842-7549-4233-96E7-4059795A2DC0}"/>
                  </a:ext>
                </a:extLst>
              </p:cNvPr>
              <p:cNvSpPr/>
              <p:nvPr/>
            </p:nvSpPr>
            <p:spPr>
              <a:xfrm>
                <a:off x="2784820" y="5851297"/>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Star: 5 Points 6">
                <a:extLst>
                  <a:ext uri="{FF2B5EF4-FFF2-40B4-BE49-F238E27FC236}">
                    <a16:creationId xmlns:a16="http://schemas.microsoft.com/office/drawing/2014/main" id="{7F4BB4B4-5365-4E77-96BE-72091FBA428D}"/>
                  </a:ext>
                </a:extLst>
              </p:cNvPr>
              <p:cNvSpPr/>
              <p:nvPr/>
            </p:nvSpPr>
            <p:spPr>
              <a:xfrm>
                <a:off x="3074069" y="5790053"/>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tar: 5 Points 7">
                <a:extLst>
                  <a:ext uri="{FF2B5EF4-FFF2-40B4-BE49-F238E27FC236}">
                    <a16:creationId xmlns:a16="http://schemas.microsoft.com/office/drawing/2014/main" id="{FDF65190-3B64-482D-97A9-D675B9D68B0B}"/>
                  </a:ext>
                </a:extLst>
              </p:cNvPr>
              <p:cNvSpPr/>
              <p:nvPr/>
            </p:nvSpPr>
            <p:spPr>
              <a:xfrm>
                <a:off x="4217781" y="5824237"/>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Star: 5 Points 8">
                <a:extLst>
                  <a:ext uri="{FF2B5EF4-FFF2-40B4-BE49-F238E27FC236}">
                    <a16:creationId xmlns:a16="http://schemas.microsoft.com/office/drawing/2014/main" id="{BB34140A-E2F6-4640-BA37-2F32E6AD5673}"/>
                  </a:ext>
                </a:extLst>
              </p:cNvPr>
              <p:cNvSpPr/>
              <p:nvPr/>
            </p:nvSpPr>
            <p:spPr>
              <a:xfrm>
                <a:off x="4073156" y="3199657"/>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Star: 5 Points 9">
                <a:extLst>
                  <a:ext uri="{FF2B5EF4-FFF2-40B4-BE49-F238E27FC236}">
                    <a16:creationId xmlns:a16="http://schemas.microsoft.com/office/drawing/2014/main" id="{295A612D-C248-43CA-9378-52FF67379E42}"/>
                  </a:ext>
                </a:extLst>
              </p:cNvPr>
              <p:cNvSpPr/>
              <p:nvPr/>
            </p:nvSpPr>
            <p:spPr>
              <a:xfrm>
                <a:off x="5592883" y="3523090"/>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Star: 5 Points 10">
                <a:extLst>
                  <a:ext uri="{FF2B5EF4-FFF2-40B4-BE49-F238E27FC236}">
                    <a16:creationId xmlns:a16="http://schemas.microsoft.com/office/drawing/2014/main" id="{AE8C287B-8006-47BB-93A5-654EA3C72685}"/>
                  </a:ext>
                </a:extLst>
              </p:cNvPr>
              <p:cNvSpPr/>
              <p:nvPr/>
            </p:nvSpPr>
            <p:spPr>
              <a:xfrm>
                <a:off x="6728049" y="1257030"/>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Star: 5 Points 11">
                <a:extLst>
                  <a:ext uri="{FF2B5EF4-FFF2-40B4-BE49-F238E27FC236}">
                    <a16:creationId xmlns:a16="http://schemas.microsoft.com/office/drawing/2014/main" id="{C9712299-CBE8-48B2-9EB6-569402D9FA7C}"/>
                  </a:ext>
                </a:extLst>
              </p:cNvPr>
              <p:cNvSpPr/>
              <p:nvPr/>
            </p:nvSpPr>
            <p:spPr>
              <a:xfrm>
                <a:off x="8931440" y="819770"/>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Star: 5 Points 12">
                <a:extLst>
                  <a:ext uri="{FF2B5EF4-FFF2-40B4-BE49-F238E27FC236}">
                    <a16:creationId xmlns:a16="http://schemas.microsoft.com/office/drawing/2014/main" id="{911FFEA4-3B7C-4694-94DE-6C619FC1C571}"/>
                  </a:ext>
                </a:extLst>
              </p:cNvPr>
              <p:cNvSpPr/>
              <p:nvPr/>
            </p:nvSpPr>
            <p:spPr>
              <a:xfrm>
                <a:off x="9647863" y="1322547"/>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Star: 5 Points 13">
                <a:extLst>
                  <a:ext uri="{FF2B5EF4-FFF2-40B4-BE49-F238E27FC236}">
                    <a16:creationId xmlns:a16="http://schemas.microsoft.com/office/drawing/2014/main" id="{A44EB5F3-5495-43DA-9787-CD2ED9D740FB}"/>
                  </a:ext>
                </a:extLst>
              </p:cNvPr>
              <p:cNvSpPr/>
              <p:nvPr/>
            </p:nvSpPr>
            <p:spPr>
              <a:xfrm>
                <a:off x="10116458" y="4166872"/>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Star: 5 Points 14">
                <a:extLst>
                  <a:ext uri="{FF2B5EF4-FFF2-40B4-BE49-F238E27FC236}">
                    <a16:creationId xmlns:a16="http://schemas.microsoft.com/office/drawing/2014/main" id="{9B51BCF9-3F51-4FB8-B596-ECB9D5E29401}"/>
                  </a:ext>
                </a:extLst>
              </p:cNvPr>
              <p:cNvSpPr/>
              <p:nvPr/>
            </p:nvSpPr>
            <p:spPr>
              <a:xfrm>
                <a:off x="10063759" y="5755869"/>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17" name="Isosceles Triangle 16">
              <a:extLst>
                <a:ext uri="{FF2B5EF4-FFF2-40B4-BE49-F238E27FC236}">
                  <a16:creationId xmlns:a16="http://schemas.microsoft.com/office/drawing/2014/main" id="{0E2B5A77-7C74-4101-96E5-0B1C746F97D3}"/>
                </a:ext>
              </a:extLst>
            </p:cNvPr>
            <p:cNvSpPr/>
            <p:nvPr/>
          </p:nvSpPr>
          <p:spPr>
            <a:xfrm>
              <a:off x="3201601" y="5542939"/>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Isosceles Triangle 17">
              <a:extLst>
                <a:ext uri="{FF2B5EF4-FFF2-40B4-BE49-F238E27FC236}">
                  <a16:creationId xmlns:a16="http://schemas.microsoft.com/office/drawing/2014/main" id="{04892A4B-6AB0-4356-A6BB-6C6B56AF1D31}"/>
                </a:ext>
              </a:extLst>
            </p:cNvPr>
            <p:cNvSpPr/>
            <p:nvPr/>
          </p:nvSpPr>
          <p:spPr>
            <a:xfrm>
              <a:off x="4745882" y="2615727"/>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Isosceles Triangle 18">
              <a:extLst>
                <a:ext uri="{FF2B5EF4-FFF2-40B4-BE49-F238E27FC236}">
                  <a16:creationId xmlns:a16="http://schemas.microsoft.com/office/drawing/2014/main" id="{4F4324D2-9119-476E-928A-59AD50219CDE}"/>
                </a:ext>
              </a:extLst>
            </p:cNvPr>
            <p:cNvSpPr/>
            <p:nvPr/>
          </p:nvSpPr>
          <p:spPr>
            <a:xfrm>
              <a:off x="6187195" y="3344281"/>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 name="Isosceles Triangle 19">
              <a:extLst>
                <a:ext uri="{FF2B5EF4-FFF2-40B4-BE49-F238E27FC236}">
                  <a16:creationId xmlns:a16="http://schemas.microsoft.com/office/drawing/2014/main" id="{6D5AE4F8-E965-48F6-8809-6D4A5D24631F}"/>
                </a:ext>
              </a:extLst>
            </p:cNvPr>
            <p:cNvSpPr/>
            <p:nvPr/>
          </p:nvSpPr>
          <p:spPr>
            <a:xfrm>
              <a:off x="6432544" y="2955534"/>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1" name="Isosceles Triangle 20">
              <a:extLst>
                <a:ext uri="{FF2B5EF4-FFF2-40B4-BE49-F238E27FC236}">
                  <a16:creationId xmlns:a16="http://schemas.microsoft.com/office/drawing/2014/main" id="{04D1E986-0026-4AE4-8684-B24FDB68253D}"/>
                </a:ext>
              </a:extLst>
            </p:cNvPr>
            <p:cNvSpPr/>
            <p:nvPr/>
          </p:nvSpPr>
          <p:spPr>
            <a:xfrm>
              <a:off x="6677893" y="3197366"/>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Isosceles Triangle 21">
              <a:extLst>
                <a:ext uri="{FF2B5EF4-FFF2-40B4-BE49-F238E27FC236}">
                  <a16:creationId xmlns:a16="http://schemas.microsoft.com/office/drawing/2014/main" id="{16F9B39D-DA8A-4BC9-A789-4651866808A5}"/>
                </a:ext>
              </a:extLst>
            </p:cNvPr>
            <p:cNvSpPr/>
            <p:nvPr/>
          </p:nvSpPr>
          <p:spPr>
            <a:xfrm>
              <a:off x="7345228" y="2695843"/>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Isosceles Triangle 22">
              <a:extLst>
                <a:ext uri="{FF2B5EF4-FFF2-40B4-BE49-F238E27FC236}">
                  <a16:creationId xmlns:a16="http://schemas.microsoft.com/office/drawing/2014/main" id="{8F652E3B-9871-43B5-9484-8D60634F4867}"/>
                </a:ext>
              </a:extLst>
            </p:cNvPr>
            <p:cNvSpPr/>
            <p:nvPr/>
          </p:nvSpPr>
          <p:spPr>
            <a:xfrm>
              <a:off x="7923045" y="2808619"/>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Isosceles Triangle 23">
              <a:extLst>
                <a:ext uri="{FF2B5EF4-FFF2-40B4-BE49-F238E27FC236}">
                  <a16:creationId xmlns:a16="http://schemas.microsoft.com/office/drawing/2014/main" id="{D321015B-0FDB-4FAE-A16E-D5569469A28E}"/>
                </a:ext>
              </a:extLst>
            </p:cNvPr>
            <p:cNvSpPr/>
            <p:nvPr/>
          </p:nvSpPr>
          <p:spPr>
            <a:xfrm>
              <a:off x="6524320" y="1483260"/>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5" name="Isosceles Triangle 24">
              <a:extLst>
                <a:ext uri="{FF2B5EF4-FFF2-40B4-BE49-F238E27FC236}">
                  <a16:creationId xmlns:a16="http://schemas.microsoft.com/office/drawing/2014/main" id="{A4676F02-48D2-441E-AE6C-F5132294FB89}"/>
                </a:ext>
              </a:extLst>
            </p:cNvPr>
            <p:cNvSpPr/>
            <p:nvPr/>
          </p:nvSpPr>
          <p:spPr>
            <a:xfrm>
              <a:off x="7067903" y="752886"/>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6" name="Isosceles Triangle 25">
              <a:extLst>
                <a:ext uri="{FF2B5EF4-FFF2-40B4-BE49-F238E27FC236}">
                  <a16:creationId xmlns:a16="http://schemas.microsoft.com/office/drawing/2014/main" id="{3543C1D7-9338-4A67-99DD-3551BE46C3D9}"/>
                </a:ext>
              </a:extLst>
            </p:cNvPr>
            <p:cNvSpPr/>
            <p:nvPr/>
          </p:nvSpPr>
          <p:spPr>
            <a:xfrm>
              <a:off x="9220689" y="714016"/>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7" name="Isosceles Triangle 26">
              <a:extLst>
                <a:ext uri="{FF2B5EF4-FFF2-40B4-BE49-F238E27FC236}">
                  <a16:creationId xmlns:a16="http://schemas.microsoft.com/office/drawing/2014/main" id="{ADE41412-76DE-4660-AFE2-D0419ADB7C17}"/>
                </a:ext>
              </a:extLst>
            </p:cNvPr>
            <p:cNvSpPr/>
            <p:nvPr/>
          </p:nvSpPr>
          <p:spPr>
            <a:xfrm>
              <a:off x="10250003" y="2123113"/>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 name="Isosceles Triangle 27">
              <a:extLst>
                <a:ext uri="{FF2B5EF4-FFF2-40B4-BE49-F238E27FC236}">
                  <a16:creationId xmlns:a16="http://schemas.microsoft.com/office/drawing/2014/main" id="{7C068DE2-D5C7-4E36-857B-B7BEAE21CA09}"/>
                </a:ext>
              </a:extLst>
            </p:cNvPr>
            <p:cNvSpPr/>
            <p:nvPr/>
          </p:nvSpPr>
          <p:spPr>
            <a:xfrm>
              <a:off x="10344462" y="4608320"/>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31" name="Picture 30">
            <a:extLst>
              <a:ext uri="{FF2B5EF4-FFF2-40B4-BE49-F238E27FC236}">
                <a16:creationId xmlns:a16="http://schemas.microsoft.com/office/drawing/2014/main" id="{1C3B996F-AC98-4E73-9ED7-FBF644849614}"/>
              </a:ext>
            </a:extLst>
          </p:cNvPr>
          <p:cNvPicPr>
            <a:picLocks noChangeAspect="1"/>
          </p:cNvPicPr>
          <p:nvPr/>
        </p:nvPicPr>
        <p:blipFill>
          <a:blip r:embed="rId3"/>
          <a:stretch>
            <a:fillRect/>
          </a:stretch>
        </p:blipFill>
        <p:spPr>
          <a:xfrm>
            <a:off x="477079" y="832917"/>
            <a:ext cx="4838700" cy="666750"/>
          </a:xfrm>
          <a:prstGeom prst="rect">
            <a:avLst/>
          </a:prstGeom>
        </p:spPr>
      </p:pic>
      <p:sp>
        <p:nvSpPr>
          <p:cNvPr id="32" name="TextBox 31">
            <a:extLst>
              <a:ext uri="{FF2B5EF4-FFF2-40B4-BE49-F238E27FC236}">
                <a16:creationId xmlns:a16="http://schemas.microsoft.com/office/drawing/2014/main" id="{1C8EDECF-7BAA-44A5-9EB6-CAAAD7B4ECED}"/>
              </a:ext>
            </a:extLst>
          </p:cNvPr>
          <p:cNvSpPr txBox="1"/>
          <p:nvPr/>
        </p:nvSpPr>
        <p:spPr>
          <a:xfrm>
            <a:off x="683019" y="410547"/>
            <a:ext cx="4155497" cy="369332"/>
          </a:xfrm>
          <a:prstGeom prst="rect">
            <a:avLst/>
          </a:prstGeom>
          <a:noFill/>
        </p:spPr>
        <p:txBody>
          <a:bodyPr wrap="none" rtlCol="0">
            <a:spAutoFit/>
          </a:bodyPr>
          <a:lstStyle/>
          <a:p>
            <a:r>
              <a:rPr lang="en-US" dirty="0"/>
              <a:t>Semantic Pose Slam Optimization Problem</a:t>
            </a:r>
            <a:endParaRPr lang="en-IL" dirty="0"/>
          </a:p>
        </p:txBody>
      </p:sp>
      <p:cxnSp>
        <p:nvCxnSpPr>
          <p:cNvPr id="33" name="Straight Arrow Connector 32">
            <a:extLst>
              <a:ext uri="{FF2B5EF4-FFF2-40B4-BE49-F238E27FC236}">
                <a16:creationId xmlns:a16="http://schemas.microsoft.com/office/drawing/2014/main" id="{D2CF14C7-8B75-4857-AB32-7CAA05A4F031}"/>
              </a:ext>
            </a:extLst>
          </p:cNvPr>
          <p:cNvCxnSpPr>
            <a:cxnSpLocks/>
          </p:cNvCxnSpPr>
          <p:nvPr/>
        </p:nvCxnSpPr>
        <p:spPr>
          <a:xfrm flipV="1">
            <a:off x="926717" y="1245523"/>
            <a:ext cx="1367327" cy="1700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37804A-5132-46EE-A251-D88929331465}"/>
              </a:ext>
            </a:extLst>
          </p:cNvPr>
          <p:cNvCxnSpPr>
            <a:cxnSpLocks/>
          </p:cNvCxnSpPr>
          <p:nvPr/>
        </p:nvCxnSpPr>
        <p:spPr>
          <a:xfrm flipV="1">
            <a:off x="2645491" y="1395861"/>
            <a:ext cx="451858" cy="1225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B7266B-077E-4C94-9863-1CC4D94A644E}"/>
              </a:ext>
            </a:extLst>
          </p:cNvPr>
          <p:cNvCxnSpPr>
            <a:cxnSpLocks/>
          </p:cNvCxnSpPr>
          <p:nvPr/>
        </p:nvCxnSpPr>
        <p:spPr>
          <a:xfrm flipH="1" flipV="1">
            <a:off x="3619258" y="1374213"/>
            <a:ext cx="284213" cy="1312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B7623D8-699C-4BEB-987E-501148611B49}"/>
              </a:ext>
            </a:extLst>
          </p:cNvPr>
          <p:cNvCxnSpPr>
            <a:cxnSpLocks/>
          </p:cNvCxnSpPr>
          <p:nvPr/>
        </p:nvCxnSpPr>
        <p:spPr>
          <a:xfrm flipH="1" flipV="1">
            <a:off x="4775930" y="1284281"/>
            <a:ext cx="867511" cy="86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98936B-2F68-4416-804C-BB79033A098E}"/>
              </a:ext>
            </a:extLst>
          </p:cNvPr>
          <p:cNvSpPr txBox="1"/>
          <p:nvPr/>
        </p:nvSpPr>
        <p:spPr>
          <a:xfrm>
            <a:off x="227030" y="2934814"/>
            <a:ext cx="1141595" cy="369332"/>
          </a:xfrm>
          <a:prstGeom prst="rect">
            <a:avLst/>
          </a:prstGeom>
          <a:noFill/>
        </p:spPr>
        <p:txBody>
          <a:bodyPr wrap="none" rtlCol="0">
            <a:spAutoFit/>
          </a:bodyPr>
          <a:lstStyle/>
          <a:p>
            <a:r>
              <a:rPr lang="en-US" dirty="0"/>
              <a:t>Odometry</a:t>
            </a:r>
            <a:endParaRPr lang="en-IL" dirty="0"/>
          </a:p>
        </p:txBody>
      </p:sp>
      <p:sp>
        <p:nvSpPr>
          <p:cNvPr id="38" name="TextBox 37">
            <a:extLst>
              <a:ext uri="{FF2B5EF4-FFF2-40B4-BE49-F238E27FC236}">
                <a16:creationId xmlns:a16="http://schemas.microsoft.com/office/drawing/2014/main" id="{209BB1AE-3DE4-4A3C-B45C-F2D718EBC672}"/>
              </a:ext>
            </a:extLst>
          </p:cNvPr>
          <p:cNvSpPr txBox="1"/>
          <p:nvPr/>
        </p:nvSpPr>
        <p:spPr>
          <a:xfrm>
            <a:off x="1898970" y="2565482"/>
            <a:ext cx="1387820" cy="923330"/>
          </a:xfrm>
          <a:prstGeom prst="rect">
            <a:avLst/>
          </a:prstGeom>
          <a:noFill/>
        </p:spPr>
        <p:txBody>
          <a:bodyPr wrap="square" rtlCol="0">
            <a:spAutoFit/>
          </a:bodyPr>
          <a:lstStyle/>
          <a:p>
            <a:r>
              <a:rPr lang="en-US" dirty="0"/>
              <a:t>Geometrical Measurement</a:t>
            </a:r>
          </a:p>
        </p:txBody>
      </p:sp>
      <p:sp>
        <p:nvSpPr>
          <p:cNvPr id="39" name="TextBox 38">
            <a:extLst>
              <a:ext uri="{FF2B5EF4-FFF2-40B4-BE49-F238E27FC236}">
                <a16:creationId xmlns:a16="http://schemas.microsoft.com/office/drawing/2014/main" id="{07B14265-BA52-4C9E-86B1-010C51294AF9}"/>
              </a:ext>
            </a:extLst>
          </p:cNvPr>
          <p:cNvSpPr txBox="1"/>
          <p:nvPr/>
        </p:nvSpPr>
        <p:spPr>
          <a:xfrm>
            <a:off x="3413739" y="2753496"/>
            <a:ext cx="1048003" cy="923330"/>
          </a:xfrm>
          <a:prstGeom prst="rect">
            <a:avLst/>
          </a:prstGeom>
          <a:noFill/>
        </p:spPr>
        <p:txBody>
          <a:bodyPr wrap="square" rtlCol="0">
            <a:spAutoFit/>
          </a:bodyPr>
          <a:lstStyle/>
          <a:p>
            <a:r>
              <a:rPr lang="en-US" dirty="0"/>
              <a:t>Class measurement</a:t>
            </a:r>
            <a:endParaRPr lang="en-IL" dirty="0"/>
          </a:p>
        </p:txBody>
      </p:sp>
      <p:sp>
        <p:nvSpPr>
          <p:cNvPr id="40" name="TextBox 39">
            <a:extLst>
              <a:ext uri="{FF2B5EF4-FFF2-40B4-BE49-F238E27FC236}">
                <a16:creationId xmlns:a16="http://schemas.microsoft.com/office/drawing/2014/main" id="{6ED84005-F89D-470B-AE1F-C3FFFFE70F2E}"/>
              </a:ext>
            </a:extLst>
          </p:cNvPr>
          <p:cNvSpPr txBox="1"/>
          <p:nvPr/>
        </p:nvSpPr>
        <p:spPr>
          <a:xfrm>
            <a:off x="5490319" y="2150892"/>
            <a:ext cx="1203663" cy="646331"/>
          </a:xfrm>
          <a:prstGeom prst="rect">
            <a:avLst/>
          </a:prstGeom>
          <a:noFill/>
        </p:spPr>
        <p:txBody>
          <a:bodyPr wrap="none" rtlCol="0">
            <a:spAutoFit/>
          </a:bodyPr>
          <a:lstStyle/>
          <a:p>
            <a:r>
              <a:rPr lang="en-US" dirty="0"/>
              <a:t>Landmarks</a:t>
            </a:r>
            <a:br>
              <a:rPr lang="en-US" dirty="0"/>
            </a:br>
            <a:r>
              <a:rPr lang="en-US" dirty="0"/>
              <a:t>Positions</a:t>
            </a:r>
            <a:endParaRPr lang="en-IL" dirty="0"/>
          </a:p>
        </p:txBody>
      </p:sp>
      <p:cxnSp>
        <p:nvCxnSpPr>
          <p:cNvPr id="41" name="Straight Arrow Connector 40">
            <a:extLst>
              <a:ext uri="{FF2B5EF4-FFF2-40B4-BE49-F238E27FC236}">
                <a16:creationId xmlns:a16="http://schemas.microsoft.com/office/drawing/2014/main" id="{7FF67B03-DCFB-48CA-BFA1-4EB9A7BA98AE}"/>
              </a:ext>
            </a:extLst>
          </p:cNvPr>
          <p:cNvCxnSpPr>
            <a:cxnSpLocks/>
          </p:cNvCxnSpPr>
          <p:nvPr/>
        </p:nvCxnSpPr>
        <p:spPr>
          <a:xfrm flipH="1" flipV="1">
            <a:off x="4280456" y="1301781"/>
            <a:ext cx="284213" cy="1312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AAE836D-EE15-4D87-A3CD-9FD5CA99A744}"/>
              </a:ext>
            </a:extLst>
          </p:cNvPr>
          <p:cNvSpPr txBox="1"/>
          <p:nvPr/>
        </p:nvSpPr>
        <p:spPr>
          <a:xfrm>
            <a:off x="4345672" y="2518060"/>
            <a:ext cx="625684" cy="369332"/>
          </a:xfrm>
          <a:prstGeom prst="rect">
            <a:avLst/>
          </a:prstGeom>
          <a:noFill/>
        </p:spPr>
        <p:txBody>
          <a:bodyPr wrap="none" rtlCol="0">
            <a:spAutoFit/>
          </a:bodyPr>
          <a:lstStyle/>
          <a:p>
            <a:r>
              <a:rPr lang="en-US" dirty="0"/>
              <a:t>Pose</a:t>
            </a:r>
            <a:endParaRPr lang="en-IL" dirty="0"/>
          </a:p>
        </p:txBody>
      </p:sp>
      <p:cxnSp>
        <p:nvCxnSpPr>
          <p:cNvPr id="43" name="Straight Arrow Connector 42">
            <a:extLst>
              <a:ext uri="{FF2B5EF4-FFF2-40B4-BE49-F238E27FC236}">
                <a16:creationId xmlns:a16="http://schemas.microsoft.com/office/drawing/2014/main" id="{1CDDE4F7-7380-4C9A-A00F-C78637C8DD2F}"/>
              </a:ext>
            </a:extLst>
          </p:cNvPr>
          <p:cNvCxnSpPr>
            <a:cxnSpLocks/>
          </p:cNvCxnSpPr>
          <p:nvPr/>
        </p:nvCxnSpPr>
        <p:spPr>
          <a:xfrm flipH="1" flipV="1">
            <a:off x="5200462" y="1268136"/>
            <a:ext cx="790769" cy="397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00BD24F-3EED-4D1B-9DD5-4BA39E7E241A}"/>
              </a:ext>
            </a:extLst>
          </p:cNvPr>
          <p:cNvSpPr txBox="1"/>
          <p:nvPr/>
        </p:nvSpPr>
        <p:spPr>
          <a:xfrm>
            <a:off x="6013952" y="1451116"/>
            <a:ext cx="1288239" cy="646331"/>
          </a:xfrm>
          <a:prstGeom prst="rect">
            <a:avLst/>
          </a:prstGeom>
          <a:noFill/>
        </p:spPr>
        <p:txBody>
          <a:bodyPr wrap="square" rtlCol="0">
            <a:spAutoFit/>
          </a:bodyPr>
          <a:lstStyle/>
          <a:p>
            <a:r>
              <a:rPr lang="en-US" dirty="0"/>
              <a:t>Landmark Classes</a:t>
            </a:r>
            <a:endParaRPr lang="en-IL" dirty="0"/>
          </a:p>
        </p:txBody>
      </p:sp>
      <p:sp>
        <p:nvSpPr>
          <p:cNvPr id="44" name="TextBox 43">
            <a:extLst>
              <a:ext uri="{FF2B5EF4-FFF2-40B4-BE49-F238E27FC236}">
                <a16:creationId xmlns:a16="http://schemas.microsoft.com/office/drawing/2014/main" id="{4FF69C8F-6F21-48D2-8014-E0D4E7A0CAE9}"/>
              </a:ext>
            </a:extLst>
          </p:cNvPr>
          <p:cNvSpPr txBox="1"/>
          <p:nvPr/>
        </p:nvSpPr>
        <p:spPr>
          <a:xfrm>
            <a:off x="6480372" y="110450"/>
            <a:ext cx="5711628" cy="369332"/>
          </a:xfrm>
          <a:prstGeom prst="rect">
            <a:avLst/>
          </a:prstGeom>
          <a:noFill/>
        </p:spPr>
        <p:txBody>
          <a:bodyPr wrap="none" rtlCol="0">
            <a:spAutoFit/>
          </a:bodyPr>
          <a:lstStyle/>
          <a:p>
            <a:r>
              <a:rPr lang="en-US" dirty="0"/>
              <a:t>What are the advantages and challenges of semantic SLAM</a:t>
            </a:r>
            <a:endParaRPr lang="en-IL" dirty="0"/>
          </a:p>
        </p:txBody>
      </p:sp>
    </p:spTree>
    <p:extLst>
      <p:ext uri="{BB962C8B-B14F-4D97-AF65-F5344CB8AC3E}">
        <p14:creationId xmlns:p14="http://schemas.microsoft.com/office/powerpoint/2010/main" val="1360839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12E4834D-47BD-45E9-B7A9-30B295373188}"/>
              </a:ext>
            </a:extLst>
          </p:cNvPr>
          <p:cNvGrpSpPr/>
          <p:nvPr/>
        </p:nvGrpSpPr>
        <p:grpSpPr>
          <a:xfrm>
            <a:off x="1435911" y="918059"/>
            <a:ext cx="2045770" cy="2478499"/>
            <a:chOff x="1499844" y="1706215"/>
            <a:chExt cx="3240279" cy="3925675"/>
          </a:xfrm>
        </p:grpSpPr>
        <p:grpSp>
          <p:nvGrpSpPr>
            <p:cNvPr id="48" name="Group 47">
              <a:extLst>
                <a:ext uri="{FF2B5EF4-FFF2-40B4-BE49-F238E27FC236}">
                  <a16:creationId xmlns:a16="http://schemas.microsoft.com/office/drawing/2014/main" id="{2EBE321F-20B3-47BE-B158-9F63CC41D040}"/>
                </a:ext>
              </a:extLst>
            </p:cNvPr>
            <p:cNvGrpSpPr/>
            <p:nvPr/>
          </p:nvGrpSpPr>
          <p:grpSpPr>
            <a:xfrm>
              <a:off x="1499844" y="1706215"/>
              <a:ext cx="3240279" cy="3842105"/>
              <a:chOff x="7939043" y="1625125"/>
              <a:chExt cx="3240279" cy="3842105"/>
            </a:xfrm>
          </p:grpSpPr>
          <p:sp>
            <p:nvSpPr>
              <p:cNvPr id="49" name="Freeform: Shape 48">
                <a:extLst>
                  <a:ext uri="{FF2B5EF4-FFF2-40B4-BE49-F238E27FC236}">
                    <a16:creationId xmlns:a16="http://schemas.microsoft.com/office/drawing/2014/main" id="{E4713ECA-6599-4A26-8904-EEEE3C5F604C}"/>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0" name="Group 49">
                <a:extLst>
                  <a:ext uri="{FF2B5EF4-FFF2-40B4-BE49-F238E27FC236}">
                    <a16:creationId xmlns:a16="http://schemas.microsoft.com/office/drawing/2014/main" id="{5D37A889-06D9-4C32-8A90-AC1513A22347}"/>
                  </a:ext>
                </a:extLst>
              </p:cNvPr>
              <p:cNvGrpSpPr/>
              <p:nvPr/>
            </p:nvGrpSpPr>
            <p:grpSpPr>
              <a:xfrm>
                <a:off x="7939043" y="1625125"/>
                <a:ext cx="3240279" cy="3842105"/>
                <a:chOff x="7631394" y="1112377"/>
                <a:chExt cx="3240279" cy="3842105"/>
              </a:xfrm>
            </p:grpSpPr>
            <p:sp>
              <p:nvSpPr>
                <p:cNvPr id="51" name="Oval 50">
                  <a:extLst>
                    <a:ext uri="{FF2B5EF4-FFF2-40B4-BE49-F238E27FC236}">
                      <a16:creationId xmlns:a16="http://schemas.microsoft.com/office/drawing/2014/main" id="{0DF4387F-37D0-447F-9677-4A2D0CF7BE3B}"/>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Oval 51">
                  <a:extLst>
                    <a:ext uri="{FF2B5EF4-FFF2-40B4-BE49-F238E27FC236}">
                      <a16:creationId xmlns:a16="http://schemas.microsoft.com/office/drawing/2014/main" id="{3676BC0B-2CD3-4AE7-8FFA-2D8B2D2EA76B}"/>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Oval 52">
                  <a:extLst>
                    <a:ext uri="{FF2B5EF4-FFF2-40B4-BE49-F238E27FC236}">
                      <a16:creationId xmlns:a16="http://schemas.microsoft.com/office/drawing/2014/main" id="{C8DBCF8A-3279-46A7-997D-CF60C58BA9D1}"/>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Oval 53">
                  <a:extLst>
                    <a:ext uri="{FF2B5EF4-FFF2-40B4-BE49-F238E27FC236}">
                      <a16:creationId xmlns:a16="http://schemas.microsoft.com/office/drawing/2014/main" id="{499C0F36-7751-4456-B3C0-41C7B86D4CC6}"/>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8" name="Isosceles Triangle 57">
                  <a:extLst>
                    <a:ext uri="{FF2B5EF4-FFF2-40B4-BE49-F238E27FC236}">
                      <a16:creationId xmlns:a16="http://schemas.microsoft.com/office/drawing/2014/main" id="{9A588314-D654-4CA6-B569-761A7157F9BD}"/>
                    </a:ext>
                  </a:extLst>
                </p:cNvPr>
                <p:cNvSpPr/>
                <p:nvPr/>
              </p:nvSpPr>
              <p:spPr>
                <a:xfrm>
                  <a:off x="9770320" y="3960493"/>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9" name="Straight Connector 58">
                  <a:extLst>
                    <a:ext uri="{FF2B5EF4-FFF2-40B4-BE49-F238E27FC236}">
                      <a16:creationId xmlns:a16="http://schemas.microsoft.com/office/drawing/2014/main" id="{46136F7D-38AA-47A4-BA2A-168507799254}"/>
                    </a:ext>
                  </a:extLst>
                </p:cNvPr>
                <p:cNvCxnSpPr>
                  <a:cxnSpLocks/>
                </p:cNvCxnSpPr>
                <p:nvPr/>
              </p:nvCxnSpPr>
              <p:spPr>
                <a:xfrm>
                  <a:off x="7883919" y="4540009"/>
                  <a:ext cx="1159866" cy="41447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7E58A94-69EA-4196-8CD0-76A35C1A0FB5}"/>
                    </a:ext>
                  </a:extLst>
                </p:cNvPr>
                <p:cNvCxnSpPr>
                  <a:cxnSpLocks/>
                </p:cNvCxnSpPr>
                <p:nvPr/>
              </p:nvCxnSpPr>
              <p:spPr>
                <a:xfrm>
                  <a:off x="8389191" y="3767271"/>
                  <a:ext cx="870946" cy="68936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00FDB3A-A92D-436B-8C88-D9FE5B5D30C5}"/>
                    </a:ext>
                  </a:extLst>
                </p:cNvPr>
                <p:cNvCxnSpPr>
                  <a:cxnSpLocks/>
                </p:cNvCxnSpPr>
                <p:nvPr/>
              </p:nvCxnSpPr>
              <p:spPr>
                <a:xfrm>
                  <a:off x="9115513" y="3462664"/>
                  <a:ext cx="628593" cy="60358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34BC68F-E3BF-47CD-9D3A-DA4ED280B57A}"/>
                    </a:ext>
                  </a:extLst>
                </p:cNvPr>
                <p:cNvCxnSpPr>
                  <a:cxnSpLocks/>
                </p:cNvCxnSpPr>
                <p:nvPr/>
              </p:nvCxnSpPr>
              <p:spPr>
                <a:xfrm flipH="1">
                  <a:off x="10041307" y="2973936"/>
                  <a:ext cx="29256" cy="17246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40B1EB6-385F-4D46-975B-3C91B505A79E}"/>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4" name="Oval 63">
                  <a:extLst>
                    <a:ext uri="{FF2B5EF4-FFF2-40B4-BE49-F238E27FC236}">
                      <a16:creationId xmlns:a16="http://schemas.microsoft.com/office/drawing/2014/main" id="{67CC1AD3-1579-4C74-BFEB-733179311376}"/>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5" name="Straight Connector 64">
                  <a:extLst>
                    <a:ext uri="{FF2B5EF4-FFF2-40B4-BE49-F238E27FC236}">
                      <a16:creationId xmlns:a16="http://schemas.microsoft.com/office/drawing/2014/main" id="{FC5BC9BF-96BA-4947-BDA8-4BA0CAE888DA}"/>
                    </a:ext>
                  </a:extLst>
                </p:cNvPr>
                <p:cNvCxnSpPr>
                  <a:cxnSpLocks/>
                </p:cNvCxnSpPr>
                <p:nvPr/>
              </p:nvCxnSpPr>
              <p:spPr>
                <a:xfrm>
                  <a:off x="9404761" y="1546257"/>
                  <a:ext cx="979746" cy="45598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762639B-29F9-4B8B-9F11-DED10269BEE3}"/>
                    </a:ext>
                  </a:extLst>
                </p:cNvPr>
                <p:cNvCxnSpPr>
                  <a:cxnSpLocks/>
                </p:cNvCxnSpPr>
                <p:nvPr/>
              </p:nvCxnSpPr>
              <p:spPr>
                <a:xfrm flipV="1">
                  <a:off x="9043785" y="1193467"/>
                  <a:ext cx="1372925" cy="11879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Isosceles Triangle 66">
                  <a:extLst>
                    <a:ext uri="{FF2B5EF4-FFF2-40B4-BE49-F238E27FC236}">
                      <a16:creationId xmlns:a16="http://schemas.microsoft.com/office/drawing/2014/main" id="{DF265E78-9425-4DF0-B232-5D977ED1DC23}"/>
                    </a:ext>
                  </a:extLst>
                </p:cNvPr>
                <p:cNvSpPr/>
                <p:nvPr/>
              </p:nvSpPr>
              <p:spPr>
                <a:xfrm>
                  <a:off x="8726255" y="1236291"/>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8" name="Isosceles Triangle 67">
                  <a:extLst>
                    <a:ext uri="{FF2B5EF4-FFF2-40B4-BE49-F238E27FC236}">
                      <a16:creationId xmlns:a16="http://schemas.microsoft.com/office/drawing/2014/main" id="{5C894EBA-F07C-4415-94E3-9D79F1F8E4E0}"/>
                    </a:ext>
                  </a:extLst>
                </p:cNvPr>
                <p:cNvSpPr/>
                <p:nvPr/>
              </p:nvSpPr>
              <p:spPr>
                <a:xfrm>
                  <a:off x="8971604" y="1747921"/>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9" name="Isosceles Triangle 68">
                  <a:extLst>
                    <a:ext uri="{FF2B5EF4-FFF2-40B4-BE49-F238E27FC236}">
                      <a16:creationId xmlns:a16="http://schemas.microsoft.com/office/drawing/2014/main" id="{286BA0F2-4C49-4F1C-BAED-14E1DAA61274}"/>
                    </a:ext>
                  </a:extLst>
                </p:cNvPr>
                <p:cNvSpPr/>
                <p:nvPr/>
              </p:nvSpPr>
              <p:spPr>
                <a:xfrm>
                  <a:off x="9125313" y="1389335"/>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0" name="Straight Connector 69">
                  <a:extLst>
                    <a:ext uri="{FF2B5EF4-FFF2-40B4-BE49-F238E27FC236}">
                      <a16:creationId xmlns:a16="http://schemas.microsoft.com/office/drawing/2014/main" id="{8D559372-B893-43D3-BF1E-78622C2C46F0}"/>
                    </a:ext>
                  </a:extLst>
                </p:cNvPr>
                <p:cNvCxnSpPr>
                  <a:cxnSpLocks/>
                </p:cNvCxnSpPr>
                <p:nvPr/>
              </p:nvCxnSpPr>
              <p:spPr>
                <a:xfrm>
                  <a:off x="9293406" y="2032475"/>
                  <a:ext cx="623987" cy="53123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71" name="Isosceles Triangle 70">
              <a:extLst>
                <a:ext uri="{FF2B5EF4-FFF2-40B4-BE49-F238E27FC236}">
                  <a16:creationId xmlns:a16="http://schemas.microsoft.com/office/drawing/2014/main" id="{B181BA08-69BD-49D6-A7AC-2F27DC452ADF}"/>
                </a:ext>
              </a:extLst>
            </p:cNvPr>
            <p:cNvSpPr/>
            <p:nvPr/>
          </p:nvSpPr>
          <p:spPr>
            <a:xfrm>
              <a:off x="3782413" y="5390675"/>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2" name="Isosceles Triangle 71">
              <a:extLst>
                <a:ext uri="{FF2B5EF4-FFF2-40B4-BE49-F238E27FC236}">
                  <a16:creationId xmlns:a16="http://schemas.microsoft.com/office/drawing/2014/main" id="{0F5F2A87-E491-4BE3-86B7-BEF8C314EFF1}"/>
                </a:ext>
              </a:extLst>
            </p:cNvPr>
            <p:cNvSpPr/>
            <p:nvPr/>
          </p:nvSpPr>
          <p:spPr>
            <a:xfrm>
              <a:off x="3116437" y="5028093"/>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3" name="Isosceles Triangle 72">
              <a:extLst>
                <a:ext uri="{FF2B5EF4-FFF2-40B4-BE49-F238E27FC236}">
                  <a16:creationId xmlns:a16="http://schemas.microsoft.com/office/drawing/2014/main" id="{3D700A90-A074-4387-90B4-6991EF0C8287}"/>
                </a:ext>
              </a:extLst>
            </p:cNvPr>
            <p:cNvSpPr/>
            <p:nvPr/>
          </p:nvSpPr>
          <p:spPr>
            <a:xfrm>
              <a:off x="2936498" y="5420382"/>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cxnSp>
        <p:nvCxnSpPr>
          <p:cNvPr id="147" name="Straight Connector 146">
            <a:extLst>
              <a:ext uri="{FF2B5EF4-FFF2-40B4-BE49-F238E27FC236}">
                <a16:creationId xmlns:a16="http://schemas.microsoft.com/office/drawing/2014/main" id="{A724DDEF-4F1F-4378-80F3-04E028F50328}"/>
              </a:ext>
            </a:extLst>
          </p:cNvPr>
          <p:cNvCxnSpPr>
            <a:cxnSpLocks/>
          </p:cNvCxnSpPr>
          <p:nvPr/>
        </p:nvCxnSpPr>
        <p:spPr>
          <a:xfrm flipH="1" flipV="1">
            <a:off x="444381" y="3634108"/>
            <a:ext cx="11254812" cy="491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867EE44D-11A1-4273-830C-E8ADB5CFA9F5}"/>
              </a:ext>
            </a:extLst>
          </p:cNvPr>
          <p:cNvSpPr txBox="1"/>
          <p:nvPr/>
        </p:nvSpPr>
        <p:spPr>
          <a:xfrm>
            <a:off x="1943616" y="275117"/>
            <a:ext cx="1335687" cy="369332"/>
          </a:xfrm>
          <a:prstGeom prst="rect">
            <a:avLst/>
          </a:prstGeom>
          <a:noFill/>
        </p:spPr>
        <p:txBody>
          <a:bodyPr wrap="none" rtlCol="0">
            <a:spAutoFit/>
          </a:bodyPr>
          <a:lstStyle/>
          <a:p>
            <a:r>
              <a:rPr lang="en-US" dirty="0"/>
              <a:t>Geometrical</a:t>
            </a:r>
            <a:endParaRPr lang="en-IL" dirty="0"/>
          </a:p>
        </p:txBody>
      </p:sp>
      <p:grpSp>
        <p:nvGrpSpPr>
          <p:cNvPr id="197" name="Group 196">
            <a:extLst>
              <a:ext uri="{FF2B5EF4-FFF2-40B4-BE49-F238E27FC236}">
                <a16:creationId xmlns:a16="http://schemas.microsoft.com/office/drawing/2014/main" id="{688FB2CF-A1D7-4F01-A026-F4B0A025B1F4}"/>
              </a:ext>
            </a:extLst>
          </p:cNvPr>
          <p:cNvGrpSpPr/>
          <p:nvPr/>
        </p:nvGrpSpPr>
        <p:grpSpPr>
          <a:xfrm>
            <a:off x="1336627" y="3921780"/>
            <a:ext cx="2045770" cy="2189650"/>
            <a:chOff x="7939043" y="1625125"/>
            <a:chExt cx="3240279" cy="3468169"/>
          </a:xfrm>
        </p:grpSpPr>
        <p:sp>
          <p:nvSpPr>
            <p:cNvPr id="201" name="Freeform: Shape 200">
              <a:extLst>
                <a:ext uri="{FF2B5EF4-FFF2-40B4-BE49-F238E27FC236}">
                  <a16:creationId xmlns:a16="http://schemas.microsoft.com/office/drawing/2014/main" id="{DC3F2E21-4C1A-4921-A966-30B3D2A57FF0}"/>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202" name="Group 201">
              <a:extLst>
                <a:ext uri="{FF2B5EF4-FFF2-40B4-BE49-F238E27FC236}">
                  <a16:creationId xmlns:a16="http://schemas.microsoft.com/office/drawing/2014/main" id="{9AB7E002-5D68-458F-9E38-BDDA49A0E5E3}"/>
                </a:ext>
              </a:extLst>
            </p:cNvPr>
            <p:cNvGrpSpPr/>
            <p:nvPr/>
          </p:nvGrpSpPr>
          <p:grpSpPr>
            <a:xfrm>
              <a:off x="7939043" y="1625125"/>
              <a:ext cx="3240279" cy="3468169"/>
              <a:chOff x="7631394" y="1112377"/>
              <a:chExt cx="3240279" cy="3468169"/>
            </a:xfrm>
          </p:grpSpPr>
          <p:sp>
            <p:nvSpPr>
              <p:cNvPr id="203" name="Oval 202">
                <a:extLst>
                  <a:ext uri="{FF2B5EF4-FFF2-40B4-BE49-F238E27FC236}">
                    <a16:creationId xmlns:a16="http://schemas.microsoft.com/office/drawing/2014/main" id="{D6F9938F-4851-4D8E-806E-E5D25F63EA14}"/>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4" name="Oval 203">
                <a:extLst>
                  <a:ext uri="{FF2B5EF4-FFF2-40B4-BE49-F238E27FC236}">
                    <a16:creationId xmlns:a16="http://schemas.microsoft.com/office/drawing/2014/main" id="{70BFC6CA-AEE8-4116-816A-4225C1EC7A3B}"/>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5" name="Oval 204">
                <a:extLst>
                  <a:ext uri="{FF2B5EF4-FFF2-40B4-BE49-F238E27FC236}">
                    <a16:creationId xmlns:a16="http://schemas.microsoft.com/office/drawing/2014/main" id="{08B72EFB-4815-413E-BC60-09EC74505672}"/>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6" name="Oval 205">
                <a:extLst>
                  <a:ext uri="{FF2B5EF4-FFF2-40B4-BE49-F238E27FC236}">
                    <a16:creationId xmlns:a16="http://schemas.microsoft.com/office/drawing/2014/main" id="{3FEA47C4-F2A7-48DE-A8D5-98DDB5A7FDB4}"/>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08" name="Straight Connector 207">
                <a:extLst>
                  <a:ext uri="{FF2B5EF4-FFF2-40B4-BE49-F238E27FC236}">
                    <a16:creationId xmlns:a16="http://schemas.microsoft.com/office/drawing/2014/main" id="{EAE1A1CF-6F7A-4A15-93BD-E0FD2C297FDB}"/>
                  </a:ext>
                </a:extLst>
              </p:cNvPr>
              <p:cNvCxnSpPr>
                <a:cxnSpLocks/>
              </p:cNvCxnSpPr>
              <p:nvPr/>
            </p:nvCxnSpPr>
            <p:spPr>
              <a:xfrm flipV="1">
                <a:off x="7883919" y="4475589"/>
                <a:ext cx="1545891" cy="6442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0FADD0C-855C-4FD2-B24A-801711D415B8}"/>
                  </a:ext>
                </a:extLst>
              </p:cNvPr>
              <p:cNvCxnSpPr>
                <a:cxnSpLocks/>
              </p:cNvCxnSpPr>
              <p:nvPr/>
            </p:nvCxnSpPr>
            <p:spPr>
              <a:xfrm>
                <a:off x="8389191" y="3767271"/>
                <a:ext cx="1081461" cy="46056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DB0597B-33D1-462E-A3B4-E27CF8CB4244}"/>
                  </a:ext>
                </a:extLst>
              </p:cNvPr>
              <p:cNvCxnSpPr>
                <a:cxnSpLocks/>
              </p:cNvCxnSpPr>
              <p:nvPr/>
            </p:nvCxnSpPr>
            <p:spPr>
              <a:xfrm>
                <a:off x="9115513" y="3462664"/>
                <a:ext cx="628593" cy="60358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138CC4A-00EC-435A-912F-AF876031AEB2}"/>
                  </a:ext>
                </a:extLst>
              </p:cNvPr>
              <p:cNvCxnSpPr>
                <a:cxnSpLocks/>
              </p:cNvCxnSpPr>
              <p:nvPr/>
            </p:nvCxnSpPr>
            <p:spPr>
              <a:xfrm flipH="1">
                <a:off x="10063717" y="2973936"/>
                <a:ext cx="6847" cy="10186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27AC25C0-9C54-4F18-B899-436D8F17146E}"/>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13" name="Oval 212">
                <a:extLst>
                  <a:ext uri="{FF2B5EF4-FFF2-40B4-BE49-F238E27FC236}">
                    <a16:creationId xmlns:a16="http://schemas.microsoft.com/office/drawing/2014/main" id="{FDD8A1EE-7F6F-42B5-9841-B2EC9E54AD3D}"/>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4" name="Straight Connector 213">
                <a:extLst>
                  <a:ext uri="{FF2B5EF4-FFF2-40B4-BE49-F238E27FC236}">
                    <a16:creationId xmlns:a16="http://schemas.microsoft.com/office/drawing/2014/main" id="{34120371-EFF6-4F2E-BD83-8109481D2508}"/>
                  </a:ext>
                </a:extLst>
              </p:cNvPr>
              <p:cNvCxnSpPr>
                <a:cxnSpLocks/>
              </p:cNvCxnSpPr>
              <p:nvPr/>
            </p:nvCxnSpPr>
            <p:spPr>
              <a:xfrm>
                <a:off x="9404761" y="1546257"/>
                <a:ext cx="979746" cy="45598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8A53578-75AB-486D-94DA-E2DF7A99C960}"/>
                  </a:ext>
                </a:extLst>
              </p:cNvPr>
              <p:cNvCxnSpPr>
                <a:cxnSpLocks/>
              </p:cNvCxnSpPr>
              <p:nvPr/>
            </p:nvCxnSpPr>
            <p:spPr>
              <a:xfrm flipV="1">
                <a:off x="9043785" y="1193467"/>
                <a:ext cx="1372925" cy="11879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CC85056-6C32-4EEE-93EA-2FAB0B0E66B4}"/>
                  </a:ext>
                </a:extLst>
              </p:cNvPr>
              <p:cNvCxnSpPr>
                <a:cxnSpLocks/>
              </p:cNvCxnSpPr>
              <p:nvPr/>
            </p:nvCxnSpPr>
            <p:spPr>
              <a:xfrm>
                <a:off x="9293406" y="2032475"/>
                <a:ext cx="623987" cy="53123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25" name="Arrow: Down 224">
            <a:extLst>
              <a:ext uri="{FF2B5EF4-FFF2-40B4-BE49-F238E27FC236}">
                <a16:creationId xmlns:a16="http://schemas.microsoft.com/office/drawing/2014/main" id="{A10DCDDB-C4DC-4AC9-9ABC-66999700B493}"/>
              </a:ext>
            </a:extLst>
          </p:cNvPr>
          <p:cNvSpPr/>
          <p:nvPr/>
        </p:nvSpPr>
        <p:spPr>
          <a:xfrm>
            <a:off x="4950870" y="2345336"/>
            <a:ext cx="1338751" cy="27027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6" name="TextBox 225">
            <a:extLst>
              <a:ext uri="{FF2B5EF4-FFF2-40B4-BE49-F238E27FC236}">
                <a16:creationId xmlns:a16="http://schemas.microsoft.com/office/drawing/2014/main" id="{BA498696-FACE-4B7D-9C88-1F7A5205BE43}"/>
              </a:ext>
            </a:extLst>
          </p:cNvPr>
          <p:cNvSpPr txBox="1"/>
          <p:nvPr/>
        </p:nvSpPr>
        <p:spPr>
          <a:xfrm>
            <a:off x="4203831" y="2032595"/>
            <a:ext cx="2832827" cy="369332"/>
          </a:xfrm>
          <a:prstGeom prst="rect">
            <a:avLst/>
          </a:prstGeom>
          <a:noFill/>
        </p:spPr>
        <p:txBody>
          <a:bodyPr wrap="none" rtlCol="0">
            <a:spAutoFit/>
          </a:bodyPr>
          <a:lstStyle/>
          <a:p>
            <a:r>
              <a:rPr lang="en-US" dirty="0"/>
              <a:t>Slam optimization - backend</a:t>
            </a:r>
            <a:endParaRPr lang="en-IL" dirty="0"/>
          </a:p>
        </p:txBody>
      </p:sp>
      <p:sp>
        <p:nvSpPr>
          <p:cNvPr id="256" name="Isosceles Triangle 255">
            <a:extLst>
              <a:ext uri="{FF2B5EF4-FFF2-40B4-BE49-F238E27FC236}">
                <a16:creationId xmlns:a16="http://schemas.microsoft.com/office/drawing/2014/main" id="{2ABD8115-A1FF-42BB-AE6C-5A48A719C879}"/>
              </a:ext>
            </a:extLst>
          </p:cNvPr>
          <p:cNvSpPr/>
          <p:nvPr/>
        </p:nvSpPr>
        <p:spPr>
          <a:xfrm>
            <a:off x="1994848" y="4082955"/>
            <a:ext cx="385805" cy="33259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57" name="Isosceles Triangle 256">
            <a:extLst>
              <a:ext uri="{FF2B5EF4-FFF2-40B4-BE49-F238E27FC236}">
                <a16:creationId xmlns:a16="http://schemas.microsoft.com/office/drawing/2014/main" id="{C061DEED-B077-4AFA-B34A-DD2222C24FEC}"/>
              </a:ext>
            </a:extLst>
          </p:cNvPr>
          <p:cNvSpPr/>
          <p:nvPr/>
        </p:nvSpPr>
        <p:spPr>
          <a:xfrm>
            <a:off x="2589935" y="5712573"/>
            <a:ext cx="385805" cy="33259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89" name="TextBox 88">
            <a:extLst>
              <a:ext uri="{FF2B5EF4-FFF2-40B4-BE49-F238E27FC236}">
                <a16:creationId xmlns:a16="http://schemas.microsoft.com/office/drawing/2014/main" id="{786D64BD-9009-4F75-9E7D-300E4822A338}"/>
              </a:ext>
            </a:extLst>
          </p:cNvPr>
          <p:cNvSpPr txBox="1"/>
          <p:nvPr/>
        </p:nvSpPr>
        <p:spPr>
          <a:xfrm>
            <a:off x="4274316" y="319353"/>
            <a:ext cx="3030243" cy="1200329"/>
          </a:xfrm>
          <a:prstGeom prst="rect">
            <a:avLst/>
          </a:prstGeom>
          <a:noFill/>
        </p:spPr>
        <p:txBody>
          <a:bodyPr wrap="square" rtlCol="0">
            <a:spAutoFit/>
          </a:bodyPr>
          <a:lstStyle/>
          <a:p>
            <a:r>
              <a:rPr lang="en-US" sz="3600" dirty="0"/>
              <a:t>State With Measurements</a:t>
            </a:r>
            <a:endParaRPr lang="en-IL" sz="3600" dirty="0"/>
          </a:p>
        </p:txBody>
      </p:sp>
      <p:cxnSp>
        <p:nvCxnSpPr>
          <p:cNvPr id="98" name="Straight Connector 97">
            <a:extLst>
              <a:ext uri="{FF2B5EF4-FFF2-40B4-BE49-F238E27FC236}">
                <a16:creationId xmlns:a16="http://schemas.microsoft.com/office/drawing/2014/main" id="{3C50393D-67D2-453A-8DCA-0EFE760C945E}"/>
              </a:ext>
            </a:extLst>
          </p:cNvPr>
          <p:cNvCxnSpPr>
            <a:cxnSpLocks/>
          </p:cNvCxnSpPr>
          <p:nvPr/>
        </p:nvCxnSpPr>
        <p:spPr>
          <a:xfrm>
            <a:off x="8811044" y="4709378"/>
            <a:ext cx="1774" cy="455068"/>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9385D470-BB1A-4517-8C04-11A8AC3B3FBB}"/>
              </a:ext>
            </a:extLst>
          </p:cNvPr>
          <p:cNvSpPr txBox="1"/>
          <p:nvPr/>
        </p:nvSpPr>
        <p:spPr>
          <a:xfrm>
            <a:off x="8617317" y="548727"/>
            <a:ext cx="1048172" cy="369332"/>
          </a:xfrm>
          <a:prstGeom prst="rect">
            <a:avLst/>
          </a:prstGeom>
          <a:noFill/>
        </p:spPr>
        <p:txBody>
          <a:bodyPr wrap="none" rtlCol="0">
            <a:spAutoFit/>
          </a:bodyPr>
          <a:lstStyle/>
          <a:p>
            <a:r>
              <a:rPr lang="en-US" dirty="0"/>
              <a:t>Semantic</a:t>
            </a:r>
            <a:endParaRPr lang="en-IL" dirty="0"/>
          </a:p>
        </p:txBody>
      </p:sp>
      <p:grpSp>
        <p:nvGrpSpPr>
          <p:cNvPr id="21" name="Group 20">
            <a:extLst>
              <a:ext uri="{FF2B5EF4-FFF2-40B4-BE49-F238E27FC236}">
                <a16:creationId xmlns:a16="http://schemas.microsoft.com/office/drawing/2014/main" id="{09578289-C527-490E-A7CF-DAC78FCE2554}"/>
              </a:ext>
            </a:extLst>
          </p:cNvPr>
          <p:cNvGrpSpPr/>
          <p:nvPr/>
        </p:nvGrpSpPr>
        <p:grpSpPr>
          <a:xfrm>
            <a:off x="8255237" y="1020778"/>
            <a:ext cx="2030420" cy="2544281"/>
            <a:chOff x="8255237" y="1020778"/>
            <a:chExt cx="2030420" cy="2544281"/>
          </a:xfrm>
        </p:grpSpPr>
        <p:grpSp>
          <p:nvGrpSpPr>
            <p:cNvPr id="18" name="Group 17">
              <a:extLst>
                <a:ext uri="{FF2B5EF4-FFF2-40B4-BE49-F238E27FC236}">
                  <a16:creationId xmlns:a16="http://schemas.microsoft.com/office/drawing/2014/main" id="{46863FFF-830E-4905-90D3-E66220440ECB}"/>
                </a:ext>
              </a:extLst>
            </p:cNvPr>
            <p:cNvGrpSpPr/>
            <p:nvPr/>
          </p:nvGrpSpPr>
          <p:grpSpPr>
            <a:xfrm>
              <a:off x="8255237" y="1020778"/>
              <a:ext cx="2030420" cy="2544281"/>
              <a:chOff x="8255237" y="1020778"/>
              <a:chExt cx="2030420" cy="2544281"/>
            </a:xfrm>
          </p:grpSpPr>
          <p:grpSp>
            <p:nvGrpSpPr>
              <p:cNvPr id="47" name="Group 46">
                <a:extLst>
                  <a:ext uri="{FF2B5EF4-FFF2-40B4-BE49-F238E27FC236}">
                    <a16:creationId xmlns:a16="http://schemas.microsoft.com/office/drawing/2014/main" id="{AC74CD7D-A403-44BE-A82D-63A4A1FF783E}"/>
                  </a:ext>
                </a:extLst>
              </p:cNvPr>
              <p:cNvGrpSpPr/>
              <p:nvPr/>
            </p:nvGrpSpPr>
            <p:grpSpPr>
              <a:xfrm>
                <a:off x="8255237" y="1020778"/>
                <a:ext cx="2030420" cy="2544281"/>
                <a:chOff x="7939043" y="1625125"/>
                <a:chExt cx="3240279" cy="4060332"/>
              </a:xfrm>
            </p:grpSpPr>
            <p:sp>
              <p:nvSpPr>
                <p:cNvPr id="46" name="Freeform: Shape 45">
                  <a:extLst>
                    <a:ext uri="{FF2B5EF4-FFF2-40B4-BE49-F238E27FC236}">
                      <a16:creationId xmlns:a16="http://schemas.microsoft.com/office/drawing/2014/main" id="{D4F7899A-C8B0-4E62-B1F0-ADF76355F2B3}"/>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5" name="Group 44">
                  <a:extLst>
                    <a:ext uri="{FF2B5EF4-FFF2-40B4-BE49-F238E27FC236}">
                      <a16:creationId xmlns:a16="http://schemas.microsoft.com/office/drawing/2014/main" id="{C5DEEBAC-7F3F-4006-877F-D2227A49B555}"/>
                    </a:ext>
                  </a:extLst>
                </p:cNvPr>
                <p:cNvGrpSpPr/>
                <p:nvPr/>
              </p:nvGrpSpPr>
              <p:grpSpPr>
                <a:xfrm>
                  <a:off x="7939043" y="1625125"/>
                  <a:ext cx="3240279" cy="4060332"/>
                  <a:chOff x="7631394" y="1112377"/>
                  <a:chExt cx="3240279" cy="4060332"/>
                </a:xfrm>
              </p:grpSpPr>
              <p:sp>
                <p:nvSpPr>
                  <p:cNvPr id="5" name="Oval 4">
                    <a:extLst>
                      <a:ext uri="{FF2B5EF4-FFF2-40B4-BE49-F238E27FC236}">
                        <a16:creationId xmlns:a16="http://schemas.microsoft.com/office/drawing/2014/main" id="{BDB32DA1-2BC3-47F7-A67A-EEF28DCCF883}"/>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Oval 5">
                    <a:extLst>
                      <a:ext uri="{FF2B5EF4-FFF2-40B4-BE49-F238E27FC236}">
                        <a16:creationId xmlns:a16="http://schemas.microsoft.com/office/drawing/2014/main" id="{77F6B957-D27C-451A-8A00-0490B179A7B3}"/>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Oval 6">
                    <a:extLst>
                      <a:ext uri="{FF2B5EF4-FFF2-40B4-BE49-F238E27FC236}">
                        <a16:creationId xmlns:a16="http://schemas.microsoft.com/office/drawing/2014/main" id="{9860D3CE-0E80-42AA-9B2F-E76BF5D71581}"/>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Oval 7">
                    <a:extLst>
                      <a:ext uri="{FF2B5EF4-FFF2-40B4-BE49-F238E27FC236}">
                        <a16:creationId xmlns:a16="http://schemas.microsoft.com/office/drawing/2014/main" id="{7C7AF122-EC8B-4C2D-A3F7-5C49B9735E30}"/>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Star: 5 Points 8">
                    <a:extLst>
                      <a:ext uri="{FF2B5EF4-FFF2-40B4-BE49-F238E27FC236}">
                        <a16:creationId xmlns:a16="http://schemas.microsoft.com/office/drawing/2014/main" id="{F6D012BB-4EFE-4618-870D-CBEC77C3EF73}"/>
                      </a:ext>
                    </a:extLst>
                  </p:cNvPr>
                  <p:cNvSpPr/>
                  <p:nvPr/>
                </p:nvSpPr>
                <p:spPr>
                  <a:xfrm>
                    <a:off x="9115513" y="4883460"/>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Star: 5 Points 9">
                    <a:extLst>
                      <a:ext uri="{FF2B5EF4-FFF2-40B4-BE49-F238E27FC236}">
                        <a16:creationId xmlns:a16="http://schemas.microsoft.com/office/drawing/2014/main" id="{FD25C53A-ED13-49F6-BBCA-F6A1468A39AA}"/>
                      </a:ext>
                    </a:extLst>
                  </p:cNvPr>
                  <p:cNvSpPr/>
                  <p:nvPr/>
                </p:nvSpPr>
                <p:spPr>
                  <a:xfrm>
                    <a:off x="9260137" y="4435921"/>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Star: 5 Points 10">
                    <a:extLst>
                      <a:ext uri="{FF2B5EF4-FFF2-40B4-BE49-F238E27FC236}">
                        <a16:creationId xmlns:a16="http://schemas.microsoft.com/office/drawing/2014/main" id="{A3DABAB3-F15A-4A17-A750-ECD0F41460D4}"/>
                      </a:ext>
                    </a:extLst>
                  </p:cNvPr>
                  <p:cNvSpPr/>
                  <p:nvPr/>
                </p:nvSpPr>
                <p:spPr>
                  <a:xfrm>
                    <a:off x="9871160" y="4819058"/>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Isosceles Triangle 12">
                    <a:extLst>
                      <a:ext uri="{FF2B5EF4-FFF2-40B4-BE49-F238E27FC236}">
                        <a16:creationId xmlns:a16="http://schemas.microsoft.com/office/drawing/2014/main" id="{C0FC5797-1A51-491B-B2E2-2208B8DC7E48}"/>
                      </a:ext>
                    </a:extLst>
                  </p:cNvPr>
                  <p:cNvSpPr/>
                  <p:nvPr/>
                </p:nvSpPr>
                <p:spPr>
                  <a:xfrm>
                    <a:off x="9744683" y="4082426"/>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 name="Straight Connector 16">
                    <a:extLst>
                      <a:ext uri="{FF2B5EF4-FFF2-40B4-BE49-F238E27FC236}">
                        <a16:creationId xmlns:a16="http://schemas.microsoft.com/office/drawing/2014/main" id="{B3AB8586-310A-4225-9303-9A0EC431DC46}"/>
                      </a:ext>
                    </a:extLst>
                  </p:cNvPr>
                  <p:cNvCxnSpPr>
                    <a:cxnSpLocks/>
                  </p:cNvCxnSpPr>
                  <p:nvPr/>
                </p:nvCxnSpPr>
                <p:spPr>
                  <a:xfrm>
                    <a:off x="7938454" y="4549209"/>
                    <a:ext cx="1159866" cy="41447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9EC6F5-6E4D-4F89-92E7-E1930F18E6D6}"/>
                      </a:ext>
                    </a:extLst>
                  </p:cNvPr>
                  <p:cNvCxnSpPr>
                    <a:cxnSpLocks/>
                  </p:cNvCxnSpPr>
                  <p:nvPr/>
                </p:nvCxnSpPr>
                <p:spPr>
                  <a:xfrm>
                    <a:off x="8389191" y="3767271"/>
                    <a:ext cx="870946" cy="68936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F04EE5-BA0C-4C81-BCF4-42804619E6C2}"/>
                      </a:ext>
                    </a:extLst>
                  </p:cNvPr>
                  <p:cNvCxnSpPr>
                    <a:cxnSpLocks/>
                  </p:cNvCxnSpPr>
                  <p:nvPr/>
                </p:nvCxnSpPr>
                <p:spPr>
                  <a:xfrm>
                    <a:off x="9139778" y="3412690"/>
                    <a:ext cx="577895" cy="68467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09F3DD6-D57E-407F-B2A5-3576FDAC4F82}"/>
                      </a:ext>
                    </a:extLst>
                  </p:cNvPr>
                  <p:cNvCxnSpPr>
                    <a:cxnSpLocks/>
                  </p:cNvCxnSpPr>
                  <p:nvPr/>
                </p:nvCxnSpPr>
                <p:spPr>
                  <a:xfrm flipH="1">
                    <a:off x="10041307" y="2973936"/>
                    <a:ext cx="29256" cy="17246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F08A5B6-F22F-43DA-A404-C7F666595D49}"/>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1" name="Oval 30">
                    <a:extLst>
                      <a:ext uri="{FF2B5EF4-FFF2-40B4-BE49-F238E27FC236}">
                        <a16:creationId xmlns:a16="http://schemas.microsoft.com/office/drawing/2014/main" id="{E25B7F42-BC5B-47D6-BB26-77C5A37AE345}"/>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2" name="Straight Connector 31">
                    <a:extLst>
                      <a:ext uri="{FF2B5EF4-FFF2-40B4-BE49-F238E27FC236}">
                        <a16:creationId xmlns:a16="http://schemas.microsoft.com/office/drawing/2014/main" id="{6F9F7234-C5A8-4F37-BE03-EB3BF6BEFB5D}"/>
                      </a:ext>
                    </a:extLst>
                  </p:cNvPr>
                  <p:cNvCxnSpPr>
                    <a:cxnSpLocks/>
                  </p:cNvCxnSpPr>
                  <p:nvPr/>
                </p:nvCxnSpPr>
                <p:spPr>
                  <a:xfrm>
                    <a:off x="9404761" y="1546257"/>
                    <a:ext cx="979746" cy="45598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41D8F6-4B60-4594-A05A-40A89FF8C5F1}"/>
                      </a:ext>
                    </a:extLst>
                  </p:cNvPr>
                  <p:cNvCxnSpPr>
                    <a:cxnSpLocks/>
                  </p:cNvCxnSpPr>
                  <p:nvPr/>
                </p:nvCxnSpPr>
                <p:spPr>
                  <a:xfrm flipV="1">
                    <a:off x="9043785" y="1193467"/>
                    <a:ext cx="1372925" cy="11879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Isosceles Triangle 35">
                    <a:extLst>
                      <a:ext uri="{FF2B5EF4-FFF2-40B4-BE49-F238E27FC236}">
                        <a16:creationId xmlns:a16="http://schemas.microsoft.com/office/drawing/2014/main" id="{48B22837-0067-4CA0-A813-DACFBEA05FCB}"/>
                      </a:ext>
                    </a:extLst>
                  </p:cNvPr>
                  <p:cNvSpPr/>
                  <p:nvPr/>
                </p:nvSpPr>
                <p:spPr>
                  <a:xfrm>
                    <a:off x="8726255" y="1236291"/>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8" name="Isosceles Triangle 37">
                    <a:extLst>
                      <a:ext uri="{FF2B5EF4-FFF2-40B4-BE49-F238E27FC236}">
                        <a16:creationId xmlns:a16="http://schemas.microsoft.com/office/drawing/2014/main" id="{EE2A9684-6014-4B28-A242-58946F4FE322}"/>
                      </a:ext>
                    </a:extLst>
                  </p:cNvPr>
                  <p:cNvSpPr/>
                  <p:nvPr/>
                </p:nvSpPr>
                <p:spPr>
                  <a:xfrm>
                    <a:off x="9125313" y="1389335"/>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9" name="Straight Connector 38">
                    <a:extLst>
                      <a:ext uri="{FF2B5EF4-FFF2-40B4-BE49-F238E27FC236}">
                        <a16:creationId xmlns:a16="http://schemas.microsoft.com/office/drawing/2014/main" id="{75234664-DD94-4FC5-9DB3-47B9BD6724AF}"/>
                      </a:ext>
                    </a:extLst>
                  </p:cNvPr>
                  <p:cNvCxnSpPr>
                    <a:cxnSpLocks/>
                  </p:cNvCxnSpPr>
                  <p:nvPr/>
                </p:nvCxnSpPr>
                <p:spPr>
                  <a:xfrm>
                    <a:off x="9293406" y="2032475"/>
                    <a:ext cx="623987" cy="53123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91" name="Star: 5 Points 90">
                <a:extLst>
                  <a:ext uri="{FF2B5EF4-FFF2-40B4-BE49-F238E27FC236}">
                    <a16:creationId xmlns:a16="http://schemas.microsoft.com/office/drawing/2014/main" id="{BA33A229-5B9F-42E1-AE08-6AF0B3ADCC6F}"/>
                  </a:ext>
                </a:extLst>
              </p:cNvPr>
              <p:cNvSpPr/>
              <p:nvPr/>
            </p:nvSpPr>
            <p:spPr>
              <a:xfrm>
                <a:off x="9094589" y="145366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5" name="Star: 5 Points 94">
                <a:extLst>
                  <a:ext uri="{FF2B5EF4-FFF2-40B4-BE49-F238E27FC236}">
                    <a16:creationId xmlns:a16="http://schemas.microsoft.com/office/drawing/2014/main" id="{8BB6F53D-CF70-4942-AD02-449EBE03A81A}"/>
                  </a:ext>
                </a:extLst>
              </p:cNvPr>
              <p:cNvSpPr/>
              <p:nvPr/>
            </p:nvSpPr>
            <p:spPr>
              <a:xfrm>
                <a:off x="8879036" y="1479044"/>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cxnSp>
          <p:nvCxnSpPr>
            <p:cNvPr id="96" name="Straight Connector 95">
              <a:extLst>
                <a:ext uri="{FF2B5EF4-FFF2-40B4-BE49-F238E27FC236}">
                  <a16:creationId xmlns:a16="http://schemas.microsoft.com/office/drawing/2014/main" id="{A83CFC7C-DA68-47CB-8FE8-12859A1C7AB2}"/>
                </a:ext>
              </a:extLst>
            </p:cNvPr>
            <p:cNvCxnSpPr>
              <a:cxnSpLocks/>
            </p:cNvCxnSpPr>
            <p:nvPr/>
          </p:nvCxnSpPr>
          <p:spPr>
            <a:xfrm>
              <a:off x="8961916" y="1722756"/>
              <a:ext cx="128845" cy="43740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694FF4AF-8877-4866-A6D8-4A0473F02001}"/>
              </a:ext>
            </a:extLst>
          </p:cNvPr>
          <p:cNvGrpSpPr/>
          <p:nvPr/>
        </p:nvGrpSpPr>
        <p:grpSpPr>
          <a:xfrm>
            <a:off x="7987752" y="4027238"/>
            <a:ext cx="2030420" cy="2410142"/>
            <a:chOff x="7987752" y="4027238"/>
            <a:chExt cx="2030420" cy="2410142"/>
          </a:xfrm>
        </p:grpSpPr>
        <p:grpSp>
          <p:nvGrpSpPr>
            <p:cNvPr id="150" name="Group 149">
              <a:extLst>
                <a:ext uri="{FF2B5EF4-FFF2-40B4-BE49-F238E27FC236}">
                  <a16:creationId xmlns:a16="http://schemas.microsoft.com/office/drawing/2014/main" id="{2E8CA7CF-A44A-43AC-8B7F-F039014F5DE7}"/>
                </a:ext>
              </a:extLst>
            </p:cNvPr>
            <p:cNvGrpSpPr/>
            <p:nvPr/>
          </p:nvGrpSpPr>
          <p:grpSpPr>
            <a:xfrm>
              <a:off x="7987752" y="4027238"/>
              <a:ext cx="2030420" cy="2333548"/>
              <a:chOff x="7939043" y="1625125"/>
              <a:chExt cx="3240279" cy="3724030"/>
            </a:xfrm>
          </p:grpSpPr>
          <p:sp>
            <p:nvSpPr>
              <p:cNvPr id="151" name="Freeform: Shape 150">
                <a:extLst>
                  <a:ext uri="{FF2B5EF4-FFF2-40B4-BE49-F238E27FC236}">
                    <a16:creationId xmlns:a16="http://schemas.microsoft.com/office/drawing/2014/main" id="{632B3AE2-3457-4EF8-AA7B-3629A7A85516}"/>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52" name="Group 151">
                <a:extLst>
                  <a:ext uri="{FF2B5EF4-FFF2-40B4-BE49-F238E27FC236}">
                    <a16:creationId xmlns:a16="http://schemas.microsoft.com/office/drawing/2014/main" id="{83CD4C30-13EC-4ABC-892F-A52ED6A56E82}"/>
                  </a:ext>
                </a:extLst>
              </p:cNvPr>
              <p:cNvGrpSpPr/>
              <p:nvPr/>
            </p:nvGrpSpPr>
            <p:grpSpPr>
              <a:xfrm>
                <a:off x="7939043" y="1625125"/>
                <a:ext cx="3240279" cy="3724030"/>
                <a:chOff x="7631394" y="1112377"/>
                <a:chExt cx="3240279" cy="3724030"/>
              </a:xfrm>
            </p:grpSpPr>
            <p:sp>
              <p:nvSpPr>
                <p:cNvPr id="153" name="Oval 152">
                  <a:extLst>
                    <a:ext uri="{FF2B5EF4-FFF2-40B4-BE49-F238E27FC236}">
                      <a16:creationId xmlns:a16="http://schemas.microsoft.com/office/drawing/2014/main" id="{3A54DB12-8D09-417E-9A45-AEC4A0892404}"/>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4" name="Oval 153">
                  <a:extLst>
                    <a:ext uri="{FF2B5EF4-FFF2-40B4-BE49-F238E27FC236}">
                      <a16:creationId xmlns:a16="http://schemas.microsoft.com/office/drawing/2014/main" id="{C3D5C5D5-44D5-48AD-A57C-F9EAA7C7C596}"/>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5" name="Oval 154">
                  <a:extLst>
                    <a:ext uri="{FF2B5EF4-FFF2-40B4-BE49-F238E27FC236}">
                      <a16:creationId xmlns:a16="http://schemas.microsoft.com/office/drawing/2014/main" id="{617B3042-20D5-4085-A1E0-F089C2E318F5}"/>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6" name="Oval 155">
                  <a:extLst>
                    <a:ext uri="{FF2B5EF4-FFF2-40B4-BE49-F238E27FC236}">
                      <a16:creationId xmlns:a16="http://schemas.microsoft.com/office/drawing/2014/main" id="{AADA7948-F5F4-4F2E-8EDC-1F1B85CB83B5}"/>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1" name="Straight Connector 160">
                  <a:extLst>
                    <a:ext uri="{FF2B5EF4-FFF2-40B4-BE49-F238E27FC236}">
                      <a16:creationId xmlns:a16="http://schemas.microsoft.com/office/drawing/2014/main" id="{37890F43-22A2-4C98-94D1-9EBE2FCEF59F}"/>
                    </a:ext>
                  </a:extLst>
                </p:cNvPr>
                <p:cNvCxnSpPr>
                  <a:cxnSpLocks/>
                </p:cNvCxnSpPr>
                <p:nvPr/>
              </p:nvCxnSpPr>
              <p:spPr>
                <a:xfrm>
                  <a:off x="7938455" y="4549209"/>
                  <a:ext cx="1354951" cy="2871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F3AD2B6-7AA7-4D62-8556-46E062FBCC54}"/>
                    </a:ext>
                  </a:extLst>
                </p:cNvPr>
                <p:cNvCxnSpPr>
                  <a:cxnSpLocks/>
                </p:cNvCxnSpPr>
                <p:nvPr/>
              </p:nvCxnSpPr>
              <p:spPr>
                <a:xfrm>
                  <a:off x="8389191" y="3767271"/>
                  <a:ext cx="963262" cy="83915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8D3DAC3-78D1-406F-B73E-A9FBB138E4DE}"/>
                    </a:ext>
                  </a:extLst>
                </p:cNvPr>
                <p:cNvCxnSpPr>
                  <a:cxnSpLocks/>
                </p:cNvCxnSpPr>
                <p:nvPr/>
              </p:nvCxnSpPr>
              <p:spPr>
                <a:xfrm flipH="1">
                  <a:off x="9720276" y="2973936"/>
                  <a:ext cx="350286" cy="16743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1D734AAF-7D24-49E4-837A-78959C498953}"/>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6" name="Oval 165">
                  <a:extLst>
                    <a:ext uri="{FF2B5EF4-FFF2-40B4-BE49-F238E27FC236}">
                      <a16:creationId xmlns:a16="http://schemas.microsoft.com/office/drawing/2014/main" id="{5E8A6A0F-259B-496F-B6B8-2C8E79CAE3E3}"/>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7" name="Straight Connector 166">
                  <a:extLst>
                    <a:ext uri="{FF2B5EF4-FFF2-40B4-BE49-F238E27FC236}">
                      <a16:creationId xmlns:a16="http://schemas.microsoft.com/office/drawing/2014/main" id="{7CEEEDA2-0816-455E-8335-503DE35FA1FA}"/>
                    </a:ext>
                  </a:extLst>
                </p:cNvPr>
                <p:cNvCxnSpPr>
                  <a:cxnSpLocks/>
                </p:cNvCxnSpPr>
                <p:nvPr/>
              </p:nvCxnSpPr>
              <p:spPr>
                <a:xfrm>
                  <a:off x="9275800" y="1688494"/>
                  <a:ext cx="1108706" cy="3137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BDC89A9-D6C8-4E4E-9371-07DC0680DDE8}"/>
                    </a:ext>
                  </a:extLst>
                </p:cNvPr>
                <p:cNvCxnSpPr>
                  <a:cxnSpLocks/>
                </p:cNvCxnSpPr>
                <p:nvPr/>
              </p:nvCxnSpPr>
              <p:spPr>
                <a:xfrm flipV="1">
                  <a:off x="9153126" y="1193471"/>
                  <a:ext cx="1263585" cy="31363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3640497-E028-4758-A0FB-F7DE1DCB5ED8}"/>
                    </a:ext>
                  </a:extLst>
                </p:cNvPr>
                <p:cNvCxnSpPr>
                  <a:cxnSpLocks/>
                </p:cNvCxnSpPr>
                <p:nvPr/>
              </p:nvCxnSpPr>
              <p:spPr>
                <a:xfrm>
                  <a:off x="9153126" y="2055464"/>
                  <a:ext cx="764267" cy="5082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00" name="Star: 5 Points 99">
              <a:extLst>
                <a:ext uri="{FF2B5EF4-FFF2-40B4-BE49-F238E27FC236}">
                  <a16:creationId xmlns:a16="http://schemas.microsoft.com/office/drawing/2014/main" id="{01009EF5-E608-4B5A-96E0-5271A9C98073}"/>
                </a:ext>
              </a:extLst>
            </p:cNvPr>
            <p:cNvSpPr/>
            <p:nvPr/>
          </p:nvSpPr>
          <p:spPr>
            <a:xfrm>
              <a:off x="9094589" y="6256131"/>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1" name="Star: 5 Points 100">
              <a:extLst>
                <a:ext uri="{FF2B5EF4-FFF2-40B4-BE49-F238E27FC236}">
                  <a16:creationId xmlns:a16="http://schemas.microsoft.com/office/drawing/2014/main" id="{A74ABE73-7E3F-4CD5-905E-90719128E9A0}"/>
                </a:ext>
              </a:extLst>
            </p:cNvPr>
            <p:cNvSpPr/>
            <p:nvPr/>
          </p:nvSpPr>
          <p:spPr>
            <a:xfrm>
              <a:off x="8727917" y="449421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4" name="Isosceles Triangle 103">
              <a:extLst>
                <a:ext uri="{FF2B5EF4-FFF2-40B4-BE49-F238E27FC236}">
                  <a16:creationId xmlns:a16="http://schemas.microsoft.com/office/drawing/2014/main" id="{9BC50F3B-D28D-4863-91B1-90E5AB65F114}"/>
                </a:ext>
              </a:extLst>
            </p:cNvPr>
            <p:cNvSpPr/>
            <p:nvPr/>
          </p:nvSpPr>
          <p:spPr>
            <a:xfrm>
              <a:off x="8787558" y="4257653"/>
              <a:ext cx="153740" cy="13253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3480342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8DCB77-5758-49F9-AEA3-AF1AD543E8C2}"/>
              </a:ext>
            </a:extLst>
          </p:cNvPr>
          <p:cNvSpPr txBox="1"/>
          <p:nvPr/>
        </p:nvSpPr>
        <p:spPr>
          <a:xfrm>
            <a:off x="3802251" y="1629547"/>
            <a:ext cx="4015908" cy="3170099"/>
          </a:xfrm>
          <a:prstGeom prst="rect">
            <a:avLst/>
          </a:prstGeom>
          <a:noFill/>
        </p:spPr>
        <p:txBody>
          <a:bodyPr wrap="none" rtlCol="0">
            <a:spAutoFit/>
          </a:bodyPr>
          <a:lstStyle/>
          <a:p>
            <a:r>
              <a:rPr lang="en-US" sz="4000" dirty="0"/>
              <a:t>Main Contribution</a:t>
            </a:r>
          </a:p>
          <a:p>
            <a:endParaRPr lang="en-US" sz="4000" dirty="0"/>
          </a:p>
          <a:p>
            <a:pPr marL="571500" indent="-571500">
              <a:buFont typeface="Arial" panose="020B0604020202020204" pitchFamily="34" charset="0"/>
              <a:buChar char="•"/>
            </a:pPr>
            <a:r>
              <a:rPr lang="en-US" sz="4000" dirty="0"/>
              <a:t>Point 1</a:t>
            </a:r>
          </a:p>
          <a:p>
            <a:pPr marL="571500" indent="-571500">
              <a:buFont typeface="Arial" panose="020B0604020202020204" pitchFamily="34" charset="0"/>
              <a:buChar char="•"/>
            </a:pPr>
            <a:r>
              <a:rPr lang="en-US" sz="4000" dirty="0"/>
              <a:t>point2</a:t>
            </a:r>
          </a:p>
          <a:p>
            <a:pPr marL="571500" indent="-571500">
              <a:buFont typeface="Arial" panose="020B0604020202020204" pitchFamily="34" charset="0"/>
              <a:buChar char="•"/>
            </a:pPr>
            <a:endParaRPr lang="en-IL" sz="4000" dirty="0"/>
          </a:p>
        </p:txBody>
      </p:sp>
    </p:spTree>
    <p:extLst>
      <p:ext uri="{BB962C8B-B14F-4D97-AF65-F5344CB8AC3E}">
        <p14:creationId xmlns:p14="http://schemas.microsoft.com/office/powerpoint/2010/main" val="3896612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74A4B8-6CE6-4B58-8663-AF4984E9CF9E}"/>
              </a:ext>
            </a:extLst>
          </p:cNvPr>
          <p:cNvSpPr txBox="1"/>
          <p:nvPr/>
        </p:nvSpPr>
        <p:spPr>
          <a:xfrm>
            <a:off x="4981571" y="2432851"/>
            <a:ext cx="2098651" cy="707886"/>
          </a:xfrm>
          <a:prstGeom prst="rect">
            <a:avLst/>
          </a:prstGeom>
          <a:noFill/>
        </p:spPr>
        <p:txBody>
          <a:bodyPr wrap="none" rtlCol="0">
            <a:spAutoFit/>
          </a:bodyPr>
          <a:lstStyle/>
          <a:p>
            <a:r>
              <a:rPr lang="en-US" sz="4000" dirty="0"/>
              <a:t>METHOD</a:t>
            </a:r>
            <a:endParaRPr lang="en-IL" sz="4000" dirty="0"/>
          </a:p>
        </p:txBody>
      </p:sp>
    </p:spTree>
    <p:extLst>
      <p:ext uri="{BB962C8B-B14F-4D97-AF65-F5344CB8AC3E}">
        <p14:creationId xmlns:p14="http://schemas.microsoft.com/office/powerpoint/2010/main" val="3100267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CA8F78-FAD5-4E78-8DB9-E1C9408781E9}"/>
              </a:ext>
            </a:extLst>
          </p:cNvPr>
          <p:cNvPicPr>
            <a:picLocks noChangeAspect="1"/>
          </p:cNvPicPr>
          <p:nvPr/>
        </p:nvPicPr>
        <p:blipFill>
          <a:blip r:embed="rId2"/>
          <a:stretch>
            <a:fillRect/>
          </a:stretch>
        </p:blipFill>
        <p:spPr>
          <a:xfrm>
            <a:off x="425153" y="800589"/>
            <a:ext cx="4419600" cy="676275"/>
          </a:xfrm>
          <a:prstGeom prst="rect">
            <a:avLst/>
          </a:prstGeom>
        </p:spPr>
      </p:pic>
      <p:pic>
        <p:nvPicPr>
          <p:cNvPr id="7" name="Picture 6">
            <a:extLst>
              <a:ext uri="{FF2B5EF4-FFF2-40B4-BE49-F238E27FC236}">
                <a16:creationId xmlns:a16="http://schemas.microsoft.com/office/drawing/2014/main" id="{E9ADFEFE-9709-4D5C-951D-505C654BCA7A}"/>
              </a:ext>
            </a:extLst>
          </p:cNvPr>
          <p:cNvPicPr>
            <a:picLocks noChangeAspect="1"/>
          </p:cNvPicPr>
          <p:nvPr/>
        </p:nvPicPr>
        <p:blipFill>
          <a:blip r:embed="rId3"/>
          <a:stretch>
            <a:fillRect/>
          </a:stretch>
        </p:blipFill>
        <p:spPr>
          <a:xfrm>
            <a:off x="493386" y="2200275"/>
            <a:ext cx="4505325" cy="1228725"/>
          </a:xfrm>
          <a:prstGeom prst="rect">
            <a:avLst/>
          </a:prstGeom>
        </p:spPr>
      </p:pic>
    </p:spTree>
    <p:extLst>
      <p:ext uri="{BB962C8B-B14F-4D97-AF65-F5344CB8AC3E}">
        <p14:creationId xmlns:p14="http://schemas.microsoft.com/office/powerpoint/2010/main" val="123854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2"/>
          <a:stretch>
            <a:fillRect/>
          </a:stretch>
        </p:blipFill>
        <p:spPr>
          <a:xfrm>
            <a:off x="535696" y="290556"/>
            <a:ext cx="5560304" cy="6481985"/>
          </a:xfrm>
          <a:prstGeom prst="rect">
            <a:avLst/>
          </a:prstGeom>
        </p:spPr>
      </p:pic>
      <p:sp>
        <p:nvSpPr>
          <p:cNvPr id="5" name="Right Brace 4">
            <a:extLst>
              <a:ext uri="{FF2B5EF4-FFF2-40B4-BE49-F238E27FC236}">
                <a16:creationId xmlns:a16="http://schemas.microsoft.com/office/drawing/2014/main" id="{32D5DBD5-043F-4972-9ACC-2CF691479988}"/>
              </a:ext>
            </a:extLst>
          </p:cNvPr>
          <p:cNvSpPr/>
          <p:nvPr/>
        </p:nvSpPr>
        <p:spPr>
          <a:xfrm>
            <a:off x="6043301" y="2183454"/>
            <a:ext cx="504202" cy="1709159"/>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6" name="Right Brace 5">
            <a:extLst>
              <a:ext uri="{FF2B5EF4-FFF2-40B4-BE49-F238E27FC236}">
                <a16:creationId xmlns:a16="http://schemas.microsoft.com/office/drawing/2014/main" id="{C35A1180-E02E-4CB2-B8DF-2C96823F8C24}"/>
              </a:ext>
            </a:extLst>
          </p:cNvPr>
          <p:cNvSpPr/>
          <p:nvPr/>
        </p:nvSpPr>
        <p:spPr>
          <a:xfrm>
            <a:off x="6043301" y="4050708"/>
            <a:ext cx="504202" cy="1709159"/>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7" name="Right Brace 6">
            <a:extLst>
              <a:ext uri="{FF2B5EF4-FFF2-40B4-BE49-F238E27FC236}">
                <a16:creationId xmlns:a16="http://schemas.microsoft.com/office/drawing/2014/main" id="{3F5187C3-FA96-4F4C-A339-61FC03DF898A}"/>
              </a:ext>
            </a:extLst>
          </p:cNvPr>
          <p:cNvSpPr/>
          <p:nvPr/>
        </p:nvSpPr>
        <p:spPr>
          <a:xfrm>
            <a:off x="6043300" y="5905147"/>
            <a:ext cx="255881" cy="867394"/>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8" name="Right Brace 7">
            <a:extLst>
              <a:ext uri="{FF2B5EF4-FFF2-40B4-BE49-F238E27FC236}">
                <a16:creationId xmlns:a16="http://schemas.microsoft.com/office/drawing/2014/main" id="{CD279E2B-88CD-4505-8571-6A2118D3A6C4}"/>
              </a:ext>
            </a:extLst>
          </p:cNvPr>
          <p:cNvSpPr/>
          <p:nvPr/>
        </p:nvSpPr>
        <p:spPr>
          <a:xfrm>
            <a:off x="6096000" y="1557473"/>
            <a:ext cx="161345" cy="546934"/>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1750247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rotWithShape="1">
          <a:blip r:embed="rId2"/>
          <a:srcRect b="72017"/>
          <a:stretch/>
        </p:blipFill>
        <p:spPr>
          <a:xfrm>
            <a:off x="535696" y="290556"/>
            <a:ext cx="5560304" cy="1813851"/>
          </a:xfrm>
          <a:prstGeom prst="rect">
            <a:avLst/>
          </a:prstGeom>
        </p:spPr>
      </p:pic>
      <p:sp>
        <p:nvSpPr>
          <p:cNvPr id="8" name="Right Brace 7">
            <a:extLst>
              <a:ext uri="{FF2B5EF4-FFF2-40B4-BE49-F238E27FC236}">
                <a16:creationId xmlns:a16="http://schemas.microsoft.com/office/drawing/2014/main" id="{CD279E2B-88CD-4505-8571-6A2118D3A6C4}"/>
              </a:ext>
            </a:extLst>
          </p:cNvPr>
          <p:cNvSpPr/>
          <p:nvPr/>
        </p:nvSpPr>
        <p:spPr>
          <a:xfrm>
            <a:off x="6096000" y="1557473"/>
            <a:ext cx="161345" cy="546934"/>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nvGrpSpPr>
          <p:cNvPr id="169" name="Group 168">
            <a:extLst>
              <a:ext uri="{FF2B5EF4-FFF2-40B4-BE49-F238E27FC236}">
                <a16:creationId xmlns:a16="http://schemas.microsoft.com/office/drawing/2014/main" id="{155E0953-0C63-46E1-9BF8-12C129FF4574}"/>
              </a:ext>
            </a:extLst>
          </p:cNvPr>
          <p:cNvGrpSpPr/>
          <p:nvPr/>
        </p:nvGrpSpPr>
        <p:grpSpPr>
          <a:xfrm>
            <a:off x="9384884" y="402664"/>
            <a:ext cx="2186010" cy="2856551"/>
            <a:chOff x="9517449" y="452927"/>
            <a:chExt cx="2186010" cy="2856551"/>
          </a:xfrm>
        </p:grpSpPr>
        <p:grpSp>
          <p:nvGrpSpPr>
            <p:cNvPr id="121" name="Group 120">
              <a:extLst>
                <a:ext uri="{FF2B5EF4-FFF2-40B4-BE49-F238E27FC236}">
                  <a16:creationId xmlns:a16="http://schemas.microsoft.com/office/drawing/2014/main" id="{D62CC9BD-4487-4578-85FB-12EBA4388F48}"/>
                </a:ext>
              </a:extLst>
            </p:cNvPr>
            <p:cNvGrpSpPr/>
            <p:nvPr/>
          </p:nvGrpSpPr>
          <p:grpSpPr>
            <a:xfrm>
              <a:off x="9517449" y="899336"/>
              <a:ext cx="2030420" cy="2410142"/>
              <a:chOff x="7987752" y="4027238"/>
              <a:chExt cx="2030420" cy="2410142"/>
            </a:xfrm>
          </p:grpSpPr>
          <p:grpSp>
            <p:nvGrpSpPr>
              <p:cNvPr id="122" name="Group 121">
                <a:extLst>
                  <a:ext uri="{FF2B5EF4-FFF2-40B4-BE49-F238E27FC236}">
                    <a16:creationId xmlns:a16="http://schemas.microsoft.com/office/drawing/2014/main" id="{67B53821-D24A-441E-B8A1-754BEB27C5A4}"/>
                  </a:ext>
                </a:extLst>
              </p:cNvPr>
              <p:cNvGrpSpPr/>
              <p:nvPr/>
            </p:nvGrpSpPr>
            <p:grpSpPr>
              <a:xfrm>
                <a:off x="7987752" y="4027238"/>
                <a:ext cx="2030420" cy="2333548"/>
                <a:chOff x="7939043" y="1625125"/>
                <a:chExt cx="3240279" cy="3724030"/>
              </a:xfrm>
            </p:grpSpPr>
            <p:sp>
              <p:nvSpPr>
                <p:cNvPr id="126" name="Freeform: Shape 125">
                  <a:extLst>
                    <a:ext uri="{FF2B5EF4-FFF2-40B4-BE49-F238E27FC236}">
                      <a16:creationId xmlns:a16="http://schemas.microsoft.com/office/drawing/2014/main" id="{A41C7A70-C8C0-4E45-96D2-7F8E3C5D76C4}"/>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27" name="Group 126">
                  <a:extLst>
                    <a:ext uri="{FF2B5EF4-FFF2-40B4-BE49-F238E27FC236}">
                      <a16:creationId xmlns:a16="http://schemas.microsoft.com/office/drawing/2014/main" id="{2EBA1694-64B3-47F7-9C42-C001C7BEA243}"/>
                    </a:ext>
                  </a:extLst>
                </p:cNvPr>
                <p:cNvGrpSpPr/>
                <p:nvPr/>
              </p:nvGrpSpPr>
              <p:grpSpPr>
                <a:xfrm>
                  <a:off x="7939043" y="1625125"/>
                  <a:ext cx="3240279" cy="3724030"/>
                  <a:chOff x="7631394" y="1112377"/>
                  <a:chExt cx="3240279" cy="3724030"/>
                </a:xfrm>
              </p:grpSpPr>
              <p:sp>
                <p:nvSpPr>
                  <p:cNvPr id="128" name="Oval 127">
                    <a:extLst>
                      <a:ext uri="{FF2B5EF4-FFF2-40B4-BE49-F238E27FC236}">
                        <a16:creationId xmlns:a16="http://schemas.microsoft.com/office/drawing/2014/main" id="{C5DB3E11-1311-4F65-816E-F6FF4CCF445C}"/>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9" name="Oval 128">
                    <a:extLst>
                      <a:ext uri="{FF2B5EF4-FFF2-40B4-BE49-F238E27FC236}">
                        <a16:creationId xmlns:a16="http://schemas.microsoft.com/office/drawing/2014/main" id="{338392B7-497A-45B0-BBBE-152158EDC4D4}"/>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0" name="Oval 129">
                    <a:extLst>
                      <a:ext uri="{FF2B5EF4-FFF2-40B4-BE49-F238E27FC236}">
                        <a16:creationId xmlns:a16="http://schemas.microsoft.com/office/drawing/2014/main" id="{24E92B26-44AF-457E-A615-553334B53C33}"/>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1" name="Oval 130">
                    <a:extLst>
                      <a:ext uri="{FF2B5EF4-FFF2-40B4-BE49-F238E27FC236}">
                        <a16:creationId xmlns:a16="http://schemas.microsoft.com/office/drawing/2014/main" id="{87F48225-120D-4625-AB4D-1B96B836D7F0}"/>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2" name="Straight Connector 131">
                    <a:extLst>
                      <a:ext uri="{FF2B5EF4-FFF2-40B4-BE49-F238E27FC236}">
                        <a16:creationId xmlns:a16="http://schemas.microsoft.com/office/drawing/2014/main" id="{0A391FAD-59EB-49CF-BA3A-DD7EA50EBE8A}"/>
                      </a:ext>
                    </a:extLst>
                  </p:cNvPr>
                  <p:cNvCxnSpPr>
                    <a:cxnSpLocks/>
                  </p:cNvCxnSpPr>
                  <p:nvPr/>
                </p:nvCxnSpPr>
                <p:spPr>
                  <a:xfrm>
                    <a:off x="7938455" y="4549209"/>
                    <a:ext cx="1354951" cy="2871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C682C84-23C7-438A-88BC-755D6BEE7405}"/>
                      </a:ext>
                    </a:extLst>
                  </p:cNvPr>
                  <p:cNvCxnSpPr>
                    <a:cxnSpLocks/>
                  </p:cNvCxnSpPr>
                  <p:nvPr/>
                </p:nvCxnSpPr>
                <p:spPr>
                  <a:xfrm>
                    <a:off x="8389191" y="3767271"/>
                    <a:ext cx="963262" cy="83915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C4E3E2A-A466-42EE-8291-AC0C3E8E0A25}"/>
                      </a:ext>
                    </a:extLst>
                  </p:cNvPr>
                  <p:cNvCxnSpPr>
                    <a:cxnSpLocks/>
                  </p:cNvCxnSpPr>
                  <p:nvPr/>
                </p:nvCxnSpPr>
                <p:spPr>
                  <a:xfrm flipH="1">
                    <a:off x="9720276" y="2973936"/>
                    <a:ext cx="350286" cy="16743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696709CE-5B1A-4195-AF48-3EA10CB218E8}"/>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6" name="Oval 135">
                    <a:extLst>
                      <a:ext uri="{FF2B5EF4-FFF2-40B4-BE49-F238E27FC236}">
                        <a16:creationId xmlns:a16="http://schemas.microsoft.com/office/drawing/2014/main" id="{37C559EF-5E9A-4A35-8113-AF0D8FB471C5}"/>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7" name="Straight Connector 136">
                    <a:extLst>
                      <a:ext uri="{FF2B5EF4-FFF2-40B4-BE49-F238E27FC236}">
                        <a16:creationId xmlns:a16="http://schemas.microsoft.com/office/drawing/2014/main" id="{90B99DE9-C55D-458F-8003-5B4689B35AEE}"/>
                      </a:ext>
                    </a:extLst>
                  </p:cNvPr>
                  <p:cNvCxnSpPr>
                    <a:cxnSpLocks/>
                  </p:cNvCxnSpPr>
                  <p:nvPr/>
                </p:nvCxnSpPr>
                <p:spPr>
                  <a:xfrm>
                    <a:off x="9275800" y="1688494"/>
                    <a:ext cx="1108706" cy="3137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65FFFB3-2CDC-49E5-96E2-1E9D488679D6}"/>
                      </a:ext>
                    </a:extLst>
                  </p:cNvPr>
                  <p:cNvCxnSpPr>
                    <a:cxnSpLocks/>
                  </p:cNvCxnSpPr>
                  <p:nvPr/>
                </p:nvCxnSpPr>
                <p:spPr>
                  <a:xfrm flipV="1">
                    <a:off x="9153126" y="1193471"/>
                    <a:ext cx="1263585" cy="31363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A44AACB-D419-42CD-8A45-715178BB8ACA}"/>
                      </a:ext>
                    </a:extLst>
                  </p:cNvPr>
                  <p:cNvCxnSpPr>
                    <a:cxnSpLocks/>
                  </p:cNvCxnSpPr>
                  <p:nvPr/>
                </p:nvCxnSpPr>
                <p:spPr>
                  <a:xfrm>
                    <a:off x="9153126" y="2055464"/>
                    <a:ext cx="764267" cy="5082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23" name="Star: 5 Points 122">
                <a:extLst>
                  <a:ext uri="{FF2B5EF4-FFF2-40B4-BE49-F238E27FC236}">
                    <a16:creationId xmlns:a16="http://schemas.microsoft.com/office/drawing/2014/main" id="{866AE1EB-E76C-4F67-BC7F-CB8D2C4C88C5}"/>
                  </a:ext>
                </a:extLst>
              </p:cNvPr>
              <p:cNvSpPr/>
              <p:nvPr/>
            </p:nvSpPr>
            <p:spPr>
              <a:xfrm>
                <a:off x="9094589" y="6256131"/>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4" name="Star: 5 Points 123">
                <a:extLst>
                  <a:ext uri="{FF2B5EF4-FFF2-40B4-BE49-F238E27FC236}">
                    <a16:creationId xmlns:a16="http://schemas.microsoft.com/office/drawing/2014/main" id="{47468552-EB92-483F-92F1-4FBF8DC0B2E2}"/>
                  </a:ext>
                </a:extLst>
              </p:cNvPr>
              <p:cNvSpPr/>
              <p:nvPr/>
            </p:nvSpPr>
            <p:spPr>
              <a:xfrm>
                <a:off x="8727917" y="449421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5" name="Isosceles Triangle 124">
                <a:extLst>
                  <a:ext uri="{FF2B5EF4-FFF2-40B4-BE49-F238E27FC236}">
                    <a16:creationId xmlns:a16="http://schemas.microsoft.com/office/drawing/2014/main" id="{07C2C92E-2F6E-460A-B33B-A3E1B66B2C3A}"/>
                  </a:ext>
                </a:extLst>
              </p:cNvPr>
              <p:cNvSpPr/>
              <p:nvPr/>
            </p:nvSpPr>
            <p:spPr>
              <a:xfrm>
                <a:off x="8787558" y="4257653"/>
                <a:ext cx="153740" cy="13253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167" name="TextBox 166">
              <a:extLst>
                <a:ext uri="{FF2B5EF4-FFF2-40B4-BE49-F238E27FC236}">
                  <a16:creationId xmlns:a16="http://schemas.microsoft.com/office/drawing/2014/main" id="{35F08F63-11F0-4BF5-B43F-7FE1D17C98EE}"/>
                </a:ext>
              </a:extLst>
            </p:cNvPr>
            <p:cNvSpPr txBox="1"/>
            <p:nvPr/>
          </p:nvSpPr>
          <p:spPr>
            <a:xfrm>
              <a:off x="10257614" y="452927"/>
              <a:ext cx="1445845" cy="369332"/>
            </a:xfrm>
            <a:prstGeom prst="rect">
              <a:avLst/>
            </a:prstGeom>
            <a:noFill/>
          </p:spPr>
          <p:txBody>
            <a:bodyPr wrap="none" rtlCol="0">
              <a:spAutoFit/>
            </a:bodyPr>
            <a:lstStyle/>
            <a:p>
              <a:r>
                <a:rPr lang="en-US" dirty="0"/>
                <a:t>Ground Truth</a:t>
              </a:r>
              <a:endParaRPr lang="en-IL" dirty="0"/>
            </a:p>
          </p:txBody>
        </p:sp>
      </p:grpSp>
      <p:grpSp>
        <p:nvGrpSpPr>
          <p:cNvPr id="180" name="Group 179">
            <a:extLst>
              <a:ext uri="{FF2B5EF4-FFF2-40B4-BE49-F238E27FC236}">
                <a16:creationId xmlns:a16="http://schemas.microsoft.com/office/drawing/2014/main" id="{0FAC4A9D-7B6D-411B-A865-C816B73E33AC}"/>
              </a:ext>
            </a:extLst>
          </p:cNvPr>
          <p:cNvGrpSpPr/>
          <p:nvPr/>
        </p:nvGrpSpPr>
        <p:grpSpPr>
          <a:xfrm>
            <a:off x="873330" y="2758676"/>
            <a:ext cx="2840180" cy="3808768"/>
            <a:chOff x="2300071" y="2867000"/>
            <a:chExt cx="2840180" cy="3808768"/>
          </a:xfrm>
        </p:grpSpPr>
        <p:grpSp>
          <p:nvGrpSpPr>
            <p:cNvPr id="140" name="Group 139">
              <a:extLst>
                <a:ext uri="{FF2B5EF4-FFF2-40B4-BE49-F238E27FC236}">
                  <a16:creationId xmlns:a16="http://schemas.microsoft.com/office/drawing/2014/main" id="{72A545F7-FB43-42BA-BD51-D9B497B3CC13}"/>
                </a:ext>
              </a:extLst>
            </p:cNvPr>
            <p:cNvGrpSpPr/>
            <p:nvPr/>
          </p:nvGrpSpPr>
          <p:grpSpPr>
            <a:xfrm>
              <a:off x="2300071" y="2867000"/>
              <a:ext cx="2840180" cy="3558976"/>
              <a:chOff x="8255237" y="1020778"/>
              <a:chExt cx="2030420" cy="2544281"/>
            </a:xfrm>
          </p:grpSpPr>
          <p:grpSp>
            <p:nvGrpSpPr>
              <p:cNvPr id="141" name="Group 140">
                <a:extLst>
                  <a:ext uri="{FF2B5EF4-FFF2-40B4-BE49-F238E27FC236}">
                    <a16:creationId xmlns:a16="http://schemas.microsoft.com/office/drawing/2014/main" id="{05B796D8-5E91-4988-9364-83CD61887E21}"/>
                  </a:ext>
                </a:extLst>
              </p:cNvPr>
              <p:cNvGrpSpPr/>
              <p:nvPr/>
            </p:nvGrpSpPr>
            <p:grpSpPr>
              <a:xfrm>
                <a:off x="8255237" y="1020778"/>
                <a:ext cx="2030420" cy="2544281"/>
                <a:chOff x="8255237" y="1020778"/>
                <a:chExt cx="2030420" cy="2544281"/>
              </a:xfrm>
            </p:grpSpPr>
            <p:grpSp>
              <p:nvGrpSpPr>
                <p:cNvPr id="143" name="Group 142">
                  <a:extLst>
                    <a:ext uri="{FF2B5EF4-FFF2-40B4-BE49-F238E27FC236}">
                      <a16:creationId xmlns:a16="http://schemas.microsoft.com/office/drawing/2014/main" id="{E74B72F5-6B91-4F9E-B764-2E20B05F2CA3}"/>
                    </a:ext>
                  </a:extLst>
                </p:cNvPr>
                <p:cNvGrpSpPr/>
                <p:nvPr/>
              </p:nvGrpSpPr>
              <p:grpSpPr>
                <a:xfrm>
                  <a:off x="8255237" y="1020778"/>
                  <a:ext cx="2030420" cy="2544281"/>
                  <a:chOff x="7939043" y="1625125"/>
                  <a:chExt cx="3240279" cy="4060332"/>
                </a:xfrm>
              </p:grpSpPr>
              <p:sp>
                <p:nvSpPr>
                  <p:cNvPr id="146" name="Freeform: Shape 145">
                    <a:extLst>
                      <a:ext uri="{FF2B5EF4-FFF2-40B4-BE49-F238E27FC236}">
                        <a16:creationId xmlns:a16="http://schemas.microsoft.com/office/drawing/2014/main" id="{8731A26B-7F18-40A4-B204-E0D2F08AA782}"/>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47" name="Group 146">
                    <a:extLst>
                      <a:ext uri="{FF2B5EF4-FFF2-40B4-BE49-F238E27FC236}">
                        <a16:creationId xmlns:a16="http://schemas.microsoft.com/office/drawing/2014/main" id="{D49D3432-A448-4739-A0A9-904C583F4B48}"/>
                      </a:ext>
                    </a:extLst>
                  </p:cNvPr>
                  <p:cNvGrpSpPr/>
                  <p:nvPr/>
                </p:nvGrpSpPr>
                <p:grpSpPr>
                  <a:xfrm>
                    <a:off x="7939043" y="1625125"/>
                    <a:ext cx="3240279" cy="4060332"/>
                    <a:chOff x="7631394" y="1112377"/>
                    <a:chExt cx="3240279" cy="4060332"/>
                  </a:xfrm>
                </p:grpSpPr>
                <p:sp>
                  <p:nvSpPr>
                    <p:cNvPr id="148" name="Oval 147">
                      <a:extLst>
                        <a:ext uri="{FF2B5EF4-FFF2-40B4-BE49-F238E27FC236}">
                          <a16:creationId xmlns:a16="http://schemas.microsoft.com/office/drawing/2014/main" id="{63B6D462-7D20-4263-9ECC-00534F839912}"/>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9" name="Oval 148">
                      <a:extLst>
                        <a:ext uri="{FF2B5EF4-FFF2-40B4-BE49-F238E27FC236}">
                          <a16:creationId xmlns:a16="http://schemas.microsoft.com/office/drawing/2014/main" id="{C993FEDE-D2E0-44CB-A269-0B27BB68A75F}"/>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0" name="Oval 149">
                      <a:extLst>
                        <a:ext uri="{FF2B5EF4-FFF2-40B4-BE49-F238E27FC236}">
                          <a16:creationId xmlns:a16="http://schemas.microsoft.com/office/drawing/2014/main" id="{E3FC3E07-EEB5-4654-881D-1CC51B9FD040}"/>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1" name="Oval 150">
                      <a:extLst>
                        <a:ext uri="{FF2B5EF4-FFF2-40B4-BE49-F238E27FC236}">
                          <a16:creationId xmlns:a16="http://schemas.microsoft.com/office/drawing/2014/main" id="{135703D6-B998-459D-985C-22B92FF743CE}"/>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2" name="Star: 5 Points 151">
                      <a:extLst>
                        <a:ext uri="{FF2B5EF4-FFF2-40B4-BE49-F238E27FC236}">
                          <a16:creationId xmlns:a16="http://schemas.microsoft.com/office/drawing/2014/main" id="{33C63B69-5FEC-4E17-B01F-A4609978A722}"/>
                        </a:ext>
                      </a:extLst>
                    </p:cNvPr>
                    <p:cNvSpPr/>
                    <p:nvPr/>
                  </p:nvSpPr>
                  <p:spPr>
                    <a:xfrm>
                      <a:off x="9115513" y="4883460"/>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3" name="Star: 5 Points 152">
                      <a:extLst>
                        <a:ext uri="{FF2B5EF4-FFF2-40B4-BE49-F238E27FC236}">
                          <a16:creationId xmlns:a16="http://schemas.microsoft.com/office/drawing/2014/main" id="{2DEB5C67-2D89-4C79-BD63-0FDCB938F881}"/>
                        </a:ext>
                      </a:extLst>
                    </p:cNvPr>
                    <p:cNvSpPr/>
                    <p:nvPr/>
                  </p:nvSpPr>
                  <p:spPr>
                    <a:xfrm>
                      <a:off x="9260137" y="4435921"/>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4" name="Star: 5 Points 153">
                      <a:extLst>
                        <a:ext uri="{FF2B5EF4-FFF2-40B4-BE49-F238E27FC236}">
                          <a16:creationId xmlns:a16="http://schemas.microsoft.com/office/drawing/2014/main" id="{DCA71248-2550-4F7F-BD90-B0B036B05FC2}"/>
                        </a:ext>
                      </a:extLst>
                    </p:cNvPr>
                    <p:cNvSpPr/>
                    <p:nvPr/>
                  </p:nvSpPr>
                  <p:spPr>
                    <a:xfrm>
                      <a:off x="9871160" y="4819058"/>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5" name="Isosceles Triangle 154">
                      <a:extLst>
                        <a:ext uri="{FF2B5EF4-FFF2-40B4-BE49-F238E27FC236}">
                          <a16:creationId xmlns:a16="http://schemas.microsoft.com/office/drawing/2014/main" id="{9D04FCCC-6268-47D9-AED1-41DF07045D6E}"/>
                        </a:ext>
                      </a:extLst>
                    </p:cNvPr>
                    <p:cNvSpPr/>
                    <p:nvPr/>
                  </p:nvSpPr>
                  <p:spPr>
                    <a:xfrm>
                      <a:off x="9744683" y="4082426"/>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56" name="Straight Connector 155">
                      <a:extLst>
                        <a:ext uri="{FF2B5EF4-FFF2-40B4-BE49-F238E27FC236}">
                          <a16:creationId xmlns:a16="http://schemas.microsoft.com/office/drawing/2014/main" id="{3C998E4E-8343-4B5A-B931-2539586D8959}"/>
                        </a:ext>
                      </a:extLst>
                    </p:cNvPr>
                    <p:cNvCxnSpPr>
                      <a:cxnSpLocks/>
                    </p:cNvCxnSpPr>
                    <p:nvPr/>
                  </p:nvCxnSpPr>
                  <p:spPr>
                    <a:xfrm>
                      <a:off x="7938454" y="4549209"/>
                      <a:ext cx="1159866" cy="41447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69E332F-8B63-4ADF-B96B-B46A347FF2E4}"/>
                        </a:ext>
                      </a:extLst>
                    </p:cNvPr>
                    <p:cNvCxnSpPr>
                      <a:cxnSpLocks/>
                    </p:cNvCxnSpPr>
                    <p:nvPr/>
                  </p:nvCxnSpPr>
                  <p:spPr>
                    <a:xfrm>
                      <a:off x="8389191" y="3767271"/>
                      <a:ext cx="870946" cy="68936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FC52B8C-F419-4379-ACCD-AA1349A8B50B}"/>
                        </a:ext>
                      </a:extLst>
                    </p:cNvPr>
                    <p:cNvCxnSpPr>
                      <a:cxnSpLocks/>
                    </p:cNvCxnSpPr>
                    <p:nvPr/>
                  </p:nvCxnSpPr>
                  <p:spPr>
                    <a:xfrm>
                      <a:off x="9139778" y="3412690"/>
                      <a:ext cx="577895" cy="68467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AA427EF-536C-4471-804F-318449EC6A9B}"/>
                        </a:ext>
                      </a:extLst>
                    </p:cNvPr>
                    <p:cNvCxnSpPr>
                      <a:cxnSpLocks/>
                    </p:cNvCxnSpPr>
                    <p:nvPr/>
                  </p:nvCxnSpPr>
                  <p:spPr>
                    <a:xfrm flipH="1">
                      <a:off x="10041307" y="2973936"/>
                      <a:ext cx="29256" cy="17246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8E7DAE43-D4A5-4E20-9A0F-013AFE512686}"/>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1" name="Oval 160">
                      <a:extLst>
                        <a:ext uri="{FF2B5EF4-FFF2-40B4-BE49-F238E27FC236}">
                          <a16:creationId xmlns:a16="http://schemas.microsoft.com/office/drawing/2014/main" id="{F1FE0CD4-00CB-4EA5-842A-A917D7545277}"/>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2" name="Straight Connector 161">
                      <a:extLst>
                        <a:ext uri="{FF2B5EF4-FFF2-40B4-BE49-F238E27FC236}">
                          <a16:creationId xmlns:a16="http://schemas.microsoft.com/office/drawing/2014/main" id="{276F73F5-18CA-40AC-89D2-CAFD19781E52}"/>
                        </a:ext>
                      </a:extLst>
                    </p:cNvPr>
                    <p:cNvCxnSpPr>
                      <a:cxnSpLocks/>
                    </p:cNvCxnSpPr>
                    <p:nvPr/>
                  </p:nvCxnSpPr>
                  <p:spPr>
                    <a:xfrm>
                      <a:off x="9404761" y="1546257"/>
                      <a:ext cx="979746" cy="45598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B0CD1E8-0C21-4628-B03A-53156EAE6E0D}"/>
                        </a:ext>
                      </a:extLst>
                    </p:cNvPr>
                    <p:cNvCxnSpPr>
                      <a:cxnSpLocks/>
                    </p:cNvCxnSpPr>
                    <p:nvPr/>
                  </p:nvCxnSpPr>
                  <p:spPr>
                    <a:xfrm flipV="1">
                      <a:off x="9043785" y="1193467"/>
                      <a:ext cx="1372925" cy="11879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4" name="Isosceles Triangle 163">
                      <a:extLst>
                        <a:ext uri="{FF2B5EF4-FFF2-40B4-BE49-F238E27FC236}">
                          <a16:creationId xmlns:a16="http://schemas.microsoft.com/office/drawing/2014/main" id="{B6F96AA1-3E9D-4B11-A739-ADBCB5E790A4}"/>
                        </a:ext>
                      </a:extLst>
                    </p:cNvPr>
                    <p:cNvSpPr/>
                    <p:nvPr/>
                  </p:nvSpPr>
                  <p:spPr>
                    <a:xfrm>
                      <a:off x="8726255" y="1236291"/>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5" name="Isosceles Triangle 164">
                      <a:extLst>
                        <a:ext uri="{FF2B5EF4-FFF2-40B4-BE49-F238E27FC236}">
                          <a16:creationId xmlns:a16="http://schemas.microsoft.com/office/drawing/2014/main" id="{4CEFE71D-3F77-4EAD-AE7C-C475A2071D59}"/>
                        </a:ext>
                      </a:extLst>
                    </p:cNvPr>
                    <p:cNvSpPr/>
                    <p:nvPr/>
                  </p:nvSpPr>
                  <p:spPr>
                    <a:xfrm>
                      <a:off x="9125313" y="1389335"/>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6" name="Straight Connector 165">
                      <a:extLst>
                        <a:ext uri="{FF2B5EF4-FFF2-40B4-BE49-F238E27FC236}">
                          <a16:creationId xmlns:a16="http://schemas.microsoft.com/office/drawing/2014/main" id="{05ED6F44-40A3-45AB-A6AF-903F60525933}"/>
                        </a:ext>
                      </a:extLst>
                    </p:cNvPr>
                    <p:cNvCxnSpPr>
                      <a:cxnSpLocks/>
                    </p:cNvCxnSpPr>
                    <p:nvPr/>
                  </p:nvCxnSpPr>
                  <p:spPr>
                    <a:xfrm>
                      <a:off x="9293406" y="2032475"/>
                      <a:ext cx="623987" cy="53123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44" name="Star: 5 Points 143">
                  <a:extLst>
                    <a:ext uri="{FF2B5EF4-FFF2-40B4-BE49-F238E27FC236}">
                      <a16:creationId xmlns:a16="http://schemas.microsoft.com/office/drawing/2014/main" id="{AE6AAEA3-ABF6-4A51-97E5-93830AF4F871}"/>
                    </a:ext>
                  </a:extLst>
                </p:cNvPr>
                <p:cNvSpPr/>
                <p:nvPr/>
              </p:nvSpPr>
              <p:spPr>
                <a:xfrm>
                  <a:off x="9094589" y="145366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5" name="Star: 5 Points 144">
                  <a:extLst>
                    <a:ext uri="{FF2B5EF4-FFF2-40B4-BE49-F238E27FC236}">
                      <a16:creationId xmlns:a16="http://schemas.microsoft.com/office/drawing/2014/main" id="{E8FD3ACE-54F7-49FE-9A4C-D94865C3FFE0}"/>
                    </a:ext>
                  </a:extLst>
                </p:cNvPr>
                <p:cNvSpPr/>
                <p:nvPr/>
              </p:nvSpPr>
              <p:spPr>
                <a:xfrm>
                  <a:off x="8879036" y="1479044"/>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cxnSp>
            <p:nvCxnSpPr>
              <p:cNvPr id="142" name="Straight Connector 141">
                <a:extLst>
                  <a:ext uri="{FF2B5EF4-FFF2-40B4-BE49-F238E27FC236}">
                    <a16:creationId xmlns:a16="http://schemas.microsoft.com/office/drawing/2014/main" id="{09699B7F-3A75-47DB-A03F-E882CEBB899B}"/>
                  </a:ext>
                </a:extLst>
              </p:cNvPr>
              <p:cNvCxnSpPr>
                <a:cxnSpLocks/>
              </p:cNvCxnSpPr>
              <p:nvPr/>
            </p:nvCxnSpPr>
            <p:spPr>
              <a:xfrm>
                <a:off x="8961916" y="1722756"/>
                <a:ext cx="128845" cy="43740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6AC0283-5950-4F4C-AC72-8272DF89E9C0}"/>
                    </a:ext>
                  </a:extLst>
                </p:cNvPr>
                <p:cNvSpPr txBox="1"/>
                <p:nvPr/>
              </p:nvSpPr>
              <p:spPr>
                <a:xfrm>
                  <a:off x="3228267" y="6303807"/>
                  <a:ext cx="481093"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IL" dirty="0"/>
                </a:p>
              </p:txBody>
            </p:sp>
          </mc:Choice>
          <mc:Fallback xmlns="">
            <p:sp>
              <p:nvSpPr>
                <p:cNvPr id="176" name="TextBox 175">
                  <a:extLst>
                    <a:ext uri="{FF2B5EF4-FFF2-40B4-BE49-F238E27FC236}">
                      <a16:creationId xmlns:a16="http://schemas.microsoft.com/office/drawing/2014/main" id="{06AC0283-5950-4F4C-AC72-8272DF89E9C0}"/>
                    </a:ext>
                  </a:extLst>
                </p:cNvPr>
                <p:cNvSpPr txBox="1">
                  <a:spLocks noRot="1" noChangeAspect="1" noMove="1" noResize="1" noEditPoints="1" noAdjustHandles="1" noChangeArrowheads="1" noChangeShapeType="1" noTextEdit="1"/>
                </p:cNvSpPr>
                <p:nvPr/>
              </p:nvSpPr>
              <p:spPr>
                <a:xfrm>
                  <a:off x="3228267" y="6303807"/>
                  <a:ext cx="481093" cy="371961"/>
                </a:xfrm>
                <a:prstGeom prst="rect">
                  <a:avLst/>
                </a:prstGeom>
                <a:blipFill>
                  <a:blip r:embed="rId3"/>
                  <a:stretch>
                    <a:fillRect b="-819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6B8CCF97-8EAD-47EC-B189-144D59987AB4}"/>
                    </a:ext>
                  </a:extLst>
                </p:cNvPr>
                <p:cNvSpPr txBox="1"/>
                <p:nvPr/>
              </p:nvSpPr>
              <p:spPr>
                <a:xfrm>
                  <a:off x="3343487" y="5746882"/>
                  <a:ext cx="481093"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n-IL" dirty="0"/>
                </a:p>
              </p:txBody>
            </p:sp>
          </mc:Choice>
          <mc:Fallback xmlns="">
            <p:sp>
              <p:nvSpPr>
                <p:cNvPr id="177" name="TextBox 176">
                  <a:extLst>
                    <a:ext uri="{FF2B5EF4-FFF2-40B4-BE49-F238E27FC236}">
                      <a16:creationId xmlns:a16="http://schemas.microsoft.com/office/drawing/2014/main" id="{6B8CCF97-8EAD-47EC-B189-144D59987AB4}"/>
                    </a:ext>
                  </a:extLst>
                </p:cNvPr>
                <p:cNvSpPr txBox="1">
                  <a:spLocks noRot="1" noChangeAspect="1" noMove="1" noResize="1" noEditPoints="1" noAdjustHandles="1" noChangeArrowheads="1" noChangeShapeType="1" noTextEdit="1"/>
                </p:cNvSpPr>
                <p:nvPr/>
              </p:nvSpPr>
              <p:spPr>
                <a:xfrm>
                  <a:off x="3343487" y="5746882"/>
                  <a:ext cx="481093" cy="371961"/>
                </a:xfrm>
                <a:prstGeom prst="rect">
                  <a:avLst/>
                </a:prstGeom>
                <a:blipFill>
                  <a:blip r:embed="rId4"/>
                  <a:stretch>
                    <a:fillRect b="-655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A0AA9158-EC8C-4177-BF74-46EC109AF766}"/>
                    </a:ext>
                  </a:extLst>
                </p:cNvPr>
                <p:cNvSpPr txBox="1"/>
                <p:nvPr/>
              </p:nvSpPr>
              <p:spPr>
                <a:xfrm>
                  <a:off x="3765437" y="5402374"/>
                  <a:ext cx="481093"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3</m:t>
                            </m:r>
                          </m:sub>
                          <m:sup>
                            <m:r>
                              <a:rPr lang="en-US" b="0" i="1" smtClean="0">
                                <a:latin typeface="Cambria Math" panose="02040503050406030204" pitchFamily="18" charset="0"/>
                              </a:rPr>
                              <m:t>1</m:t>
                            </m:r>
                          </m:sup>
                        </m:sSubSup>
                      </m:oMath>
                    </m:oMathPara>
                  </a14:m>
                  <a:endParaRPr lang="en-IL" dirty="0"/>
                </a:p>
              </p:txBody>
            </p:sp>
          </mc:Choice>
          <mc:Fallback xmlns="">
            <p:sp>
              <p:nvSpPr>
                <p:cNvPr id="178" name="TextBox 177">
                  <a:extLst>
                    <a:ext uri="{FF2B5EF4-FFF2-40B4-BE49-F238E27FC236}">
                      <a16:creationId xmlns:a16="http://schemas.microsoft.com/office/drawing/2014/main" id="{A0AA9158-EC8C-4177-BF74-46EC109AF766}"/>
                    </a:ext>
                  </a:extLst>
                </p:cNvPr>
                <p:cNvSpPr txBox="1">
                  <a:spLocks noRot="1" noChangeAspect="1" noMove="1" noResize="1" noEditPoints="1" noAdjustHandles="1" noChangeArrowheads="1" noChangeShapeType="1" noTextEdit="1"/>
                </p:cNvSpPr>
                <p:nvPr/>
              </p:nvSpPr>
              <p:spPr>
                <a:xfrm>
                  <a:off x="3765437" y="5402374"/>
                  <a:ext cx="481093" cy="371961"/>
                </a:xfrm>
                <a:prstGeom prst="rect">
                  <a:avLst/>
                </a:prstGeom>
                <a:blipFill>
                  <a:blip r:embed="rId5"/>
                  <a:stretch>
                    <a:fillRect b="-819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393A8BCA-EA61-4CDB-A465-56EDCA4F0190}"/>
                    </a:ext>
                  </a:extLst>
                </p:cNvPr>
                <p:cNvSpPr txBox="1"/>
                <p:nvPr/>
              </p:nvSpPr>
              <p:spPr>
                <a:xfrm>
                  <a:off x="2798661" y="3636583"/>
                  <a:ext cx="486030"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3</m:t>
                            </m:r>
                          </m:sub>
                          <m:sup>
                            <m:r>
                              <a:rPr lang="en-US" b="0" i="1" smtClean="0">
                                <a:latin typeface="Cambria Math" panose="02040503050406030204" pitchFamily="18" charset="0"/>
                              </a:rPr>
                              <m:t>2</m:t>
                            </m:r>
                          </m:sup>
                        </m:sSubSup>
                      </m:oMath>
                    </m:oMathPara>
                  </a14:m>
                  <a:endParaRPr lang="en-IL" dirty="0"/>
                </a:p>
              </p:txBody>
            </p:sp>
          </mc:Choice>
          <mc:Fallback xmlns="">
            <p:sp>
              <p:nvSpPr>
                <p:cNvPr id="179" name="TextBox 178">
                  <a:extLst>
                    <a:ext uri="{FF2B5EF4-FFF2-40B4-BE49-F238E27FC236}">
                      <a16:creationId xmlns:a16="http://schemas.microsoft.com/office/drawing/2014/main" id="{393A8BCA-EA61-4CDB-A465-56EDCA4F0190}"/>
                    </a:ext>
                  </a:extLst>
                </p:cNvPr>
                <p:cNvSpPr txBox="1">
                  <a:spLocks noRot="1" noChangeAspect="1" noMove="1" noResize="1" noEditPoints="1" noAdjustHandles="1" noChangeArrowheads="1" noChangeShapeType="1" noTextEdit="1"/>
                </p:cNvSpPr>
                <p:nvPr/>
              </p:nvSpPr>
              <p:spPr>
                <a:xfrm>
                  <a:off x="2798661" y="3636583"/>
                  <a:ext cx="486030" cy="374461"/>
                </a:xfrm>
                <a:prstGeom prst="rect">
                  <a:avLst/>
                </a:prstGeom>
                <a:blipFill>
                  <a:blip r:embed="rId6"/>
                  <a:stretch>
                    <a:fillRect b="-6557"/>
                  </a:stretch>
                </a:blipFill>
              </p:spPr>
              <p:txBody>
                <a:bodyPr/>
                <a:lstStyle/>
                <a:p>
                  <a:r>
                    <a:rPr lang="en-IL">
                      <a:noFill/>
                    </a:rPr>
                    <a:t> </a:t>
                  </a:r>
                </a:p>
              </p:txBody>
            </p:sp>
          </mc:Fallback>
        </mc:AlternateContent>
      </p:grpSp>
      <p:sp>
        <p:nvSpPr>
          <p:cNvPr id="181" name="Arrow: Right 180">
            <a:extLst>
              <a:ext uri="{FF2B5EF4-FFF2-40B4-BE49-F238E27FC236}">
                <a16:creationId xmlns:a16="http://schemas.microsoft.com/office/drawing/2014/main" id="{1D63F5D4-6225-44DD-8FA2-EAB0B06D85D4}"/>
              </a:ext>
            </a:extLst>
          </p:cNvPr>
          <p:cNvSpPr/>
          <p:nvPr/>
        </p:nvSpPr>
        <p:spPr>
          <a:xfrm>
            <a:off x="4358762" y="4462786"/>
            <a:ext cx="1136590" cy="4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2" name="TextBox 181">
            <a:extLst>
              <a:ext uri="{FF2B5EF4-FFF2-40B4-BE49-F238E27FC236}">
                <a16:creationId xmlns:a16="http://schemas.microsoft.com/office/drawing/2014/main" id="{C2EDA2FF-8687-46DA-94AB-D68A89AC4C25}"/>
              </a:ext>
            </a:extLst>
          </p:cNvPr>
          <p:cNvSpPr txBox="1"/>
          <p:nvPr/>
        </p:nvSpPr>
        <p:spPr>
          <a:xfrm>
            <a:off x="9368224" y="5107943"/>
            <a:ext cx="1420582" cy="1200329"/>
          </a:xfrm>
          <a:prstGeom prst="rect">
            <a:avLst/>
          </a:prstGeom>
          <a:noFill/>
        </p:spPr>
        <p:txBody>
          <a:bodyPr wrap="none" rtlCol="0">
            <a:spAutoFit/>
          </a:bodyPr>
          <a:lstStyle/>
          <a:p>
            <a:r>
              <a:rPr lang="en-US" sz="2400" dirty="0"/>
              <a:t>8 objects</a:t>
            </a:r>
          </a:p>
          <a:p>
            <a:r>
              <a:rPr lang="en-US" sz="2400" dirty="0"/>
              <a:t>M objects</a:t>
            </a:r>
          </a:p>
          <a:p>
            <a:endParaRPr lang="en-IL" sz="2400" dirty="0"/>
          </a:p>
        </p:txBody>
      </p:sp>
      <p:grpSp>
        <p:nvGrpSpPr>
          <p:cNvPr id="183" name="Group 182">
            <a:extLst>
              <a:ext uri="{FF2B5EF4-FFF2-40B4-BE49-F238E27FC236}">
                <a16:creationId xmlns:a16="http://schemas.microsoft.com/office/drawing/2014/main" id="{98B0599B-5CD4-47B4-8EF9-857221CA581B}"/>
              </a:ext>
            </a:extLst>
          </p:cNvPr>
          <p:cNvGrpSpPr/>
          <p:nvPr/>
        </p:nvGrpSpPr>
        <p:grpSpPr>
          <a:xfrm>
            <a:off x="5746293" y="2656663"/>
            <a:ext cx="2921708" cy="3829472"/>
            <a:chOff x="8136848" y="2466793"/>
            <a:chExt cx="2921708" cy="3829472"/>
          </a:xfrm>
        </p:grpSpPr>
        <p:grpSp>
          <p:nvGrpSpPr>
            <p:cNvPr id="184" name="Group 183">
              <a:extLst>
                <a:ext uri="{FF2B5EF4-FFF2-40B4-BE49-F238E27FC236}">
                  <a16:creationId xmlns:a16="http://schemas.microsoft.com/office/drawing/2014/main" id="{4E898ED6-0C79-4F79-9BAB-51B812D83EBD}"/>
                </a:ext>
              </a:extLst>
            </p:cNvPr>
            <p:cNvGrpSpPr/>
            <p:nvPr/>
          </p:nvGrpSpPr>
          <p:grpSpPr>
            <a:xfrm>
              <a:off x="8136848" y="2466793"/>
              <a:ext cx="2840180" cy="3558976"/>
              <a:chOff x="8255237" y="1020778"/>
              <a:chExt cx="2030420" cy="2544281"/>
            </a:xfrm>
          </p:grpSpPr>
          <p:grpSp>
            <p:nvGrpSpPr>
              <p:cNvPr id="190" name="Group 189">
                <a:extLst>
                  <a:ext uri="{FF2B5EF4-FFF2-40B4-BE49-F238E27FC236}">
                    <a16:creationId xmlns:a16="http://schemas.microsoft.com/office/drawing/2014/main" id="{83CB7E13-5F66-4AAF-B000-2932518C63D8}"/>
                  </a:ext>
                </a:extLst>
              </p:cNvPr>
              <p:cNvGrpSpPr/>
              <p:nvPr/>
            </p:nvGrpSpPr>
            <p:grpSpPr>
              <a:xfrm>
                <a:off x="8255237" y="1020778"/>
                <a:ext cx="2030420" cy="2544281"/>
                <a:chOff x="8255237" y="1020778"/>
                <a:chExt cx="2030420" cy="2544281"/>
              </a:xfrm>
            </p:grpSpPr>
            <p:grpSp>
              <p:nvGrpSpPr>
                <p:cNvPr id="192" name="Group 191">
                  <a:extLst>
                    <a:ext uri="{FF2B5EF4-FFF2-40B4-BE49-F238E27FC236}">
                      <a16:creationId xmlns:a16="http://schemas.microsoft.com/office/drawing/2014/main" id="{A65082E0-53A1-49AD-830B-3ABDA252E1F1}"/>
                    </a:ext>
                  </a:extLst>
                </p:cNvPr>
                <p:cNvGrpSpPr/>
                <p:nvPr/>
              </p:nvGrpSpPr>
              <p:grpSpPr>
                <a:xfrm>
                  <a:off x="8255237" y="1020778"/>
                  <a:ext cx="2030420" cy="2544281"/>
                  <a:chOff x="7939043" y="1625125"/>
                  <a:chExt cx="3240279" cy="4060332"/>
                </a:xfrm>
              </p:grpSpPr>
              <p:sp>
                <p:nvSpPr>
                  <p:cNvPr id="195" name="Freeform: Shape 194">
                    <a:extLst>
                      <a:ext uri="{FF2B5EF4-FFF2-40B4-BE49-F238E27FC236}">
                        <a16:creationId xmlns:a16="http://schemas.microsoft.com/office/drawing/2014/main" id="{43F9603D-32B8-4099-A605-B20D4FA13648}"/>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96" name="Group 195">
                    <a:extLst>
                      <a:ext uri="{FF2B5EF4-FFF2-40B4-BE49-F238E27FC236}">
                        <a16:creationId xmlns:a16="http://schemas.microsoft.com/office/drawing/2014/main" id="{DCEB1E24-1CE3-4EEE-9D31-D6FF1BFD1FDF}"/>
                      </a:ext>
                    </a:extLst>
                  </p:cNvPr>
                  <p:cNvGrpSpPr/>
                  <p:nvPr/>
                </p:nvGrpSpPr>
                <p:grpSpPr>
                  <a:xfrm>
                    <a:off x="7939043" y="1625125"/>
                    <a:ext cx="3240279" cy="4060332"/>
                    <a:chOff x="7631394" y="1112377"/>
                    <a:chExt cx="3240279" cy="4060332"/>
                  </a:xfrm>
                </p:grpSpPr>
                <p:sp>
                  <p:nvSpPr>
                    <p:cNvPr id="197" name="Oval 196">
                      <a:extLst>
                        <a:ext uri="{FF2B5EF4-FFF2-40B4-BE49-F238E27FC236}">
                          <a16:creationId xmlns:a16="http://schemas.microsoft.com/office/drawing/2014/main" id="{08CB1802-9E4F-4272-AA22-DBA7DC322877}"/>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8" name="Oval 197">
                      <a:extLst>
                        <a:ext uri="{FF2B5EF4-FFF2-40B4-BE49-F238E27FC236}">
                          <a16:creationId xmlns:a16="http://schemas.microsoft.com/office/drawing/2014/main" id="{B30286A3-7B82-423F-A01F-5C9BD73E5BE7}"/>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9" name="Oval 198">
                      <a:extLst>
                        <a:ext uri="{FF2B5EF4-FFF2-40B4-BE49-F238E27FC236}">
                          <a16:creationId xmlns:a16="http://schemas.microsoft.com/office/drawing/2014/main" id="{80823BFB-06B4-4A58-ACE2-6A59E38D1283}"/>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0" name="Oval 199">
                      <a:extLst>
                        <a:ext uri="{FF2B5EF4-FFF2-40B4-BE49-F238E27FC236}">
                          <a16:creationId xmlns:a16="http://schemas.microsoft.com/office/drawing/2014/main" id="{89EE9D51-9EDA-4622-9A70-C64DF7C0B4F9}"/>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1" name="Star: 5 Points 200">
                      <a:extLst>
                        <a:ext uri="{FF2B5EF4-FFF2-40B4-BE49-F238E27FC236}">
                          <a16:creationId xmlns:a16="http://schemas.microsoft.com/office/drawing/2014/main" id="{B953CFAD-8D18-4CAF-A665-5B600DDC1C28}"/>
                        </a:ext>
                      </a:extLst>
                    </p:cNvPr>
                    <p:cNvSpPr/>
                    <p:nvPr/>
                  </p:nvSpPr>
                  <p:spPr>
                    <a:xfrm>
                      <a:off x="9115513" y="4883460"/>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2" name="Star: 5 Points 201">
                      <a:extLst>
                        <a:ext uri="{FF2B5EF4-FFF2-40B4-BE49-F238E27FC236}">
                          <a16:creationId xmlns:a16="http://schemas.microsoft.com/office/drawing/2014/main" id="{E43EDB4D-C3C4-4891-B01F-4BD81652CC6E}"/>
                        </a:ext>
                      </a:extLst>
                    </p:cNvPr>
                    <p:cNvSpPr/>
                    <p:nvPr/>
                  </p:nvSpPr>
                  <p:spPr>
                    <a:xfrm>
                      <a:off x="9260137" y="4435921"/>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3" name="Star: 5 Points 202">
                      <a:extLst>
                        <a:ext uri="{FF2B5EF4-FFF2-40B4-BE49-F238E27FC236}">
                          <a16:creationId xmlns:a16="http://schemas.microsoft.com/office/drawing/2014/main" id="{9F709D4F-064A-4053-A580-854E54AD95A4}"/>
                        </a:ext>
                      </a:extLst>
                    </p:cNvPr>
                    <p:cNvSpPr/>
                    <p:nvPr/>
                  </p:nvSpPr>
                  <p:spPr>
                    <a:xfrm>
                      <a:off x="9871160" y="4819058"/>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4" name="Isosceles Triangle 203">
                      <a:extLst>
                        <a:ext uri="{FF2B5EF4-FFF2-40B4-BE49-F238E27FC236}">
                          <a16:creationId xmlns:a16="http://schemas.microsoft.com/office/drawing/2014/main" id="{968DF1B2-F26C-4924-821D-94E9F2192E6D}"/>
                        </a:ext>
                      </a:extLst>
                    </p:cNvPr>
                    <p:cNvSpPr/>
                    <p:nvPr/>
                  </p:nvSpPr>
                  <p:spPr>
                    <a:xfrm>
                      <a:off x="9744683" y="4082426"/>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05" name="Straight Connector 204">
                      <a:extLst>
                        <a:ext uri="{FF2B5EF4-FFF2-40B4-BE49-F238E27FC236}">
                          <a16:creationId xmlns:a16="http://schemas.microsoft.com/office/drawing/2014/main" id="{207E4232-9350-411F-B248-BD789DAF669F}"/>
                        </a:ext>
                      </a:extLst>
                    </p:cNvPr>
                    <p:cNvCxnSpPr>
                      <a:cxnSpLocks/>
                    </p:cNvCxnSpPr>
                    <p:nvPr/>
                  </p:nvCxnSpPr>
                  <p:spPr>
                    <a:xfrm>
                      <a:off x="7938454" y="4549209"/>
                      <a:ext cx="1159866" cy="41447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7C67954-F32B-4804-AE1B-146EE78E7F55}"/>
                        </a:ext>
                      </a:extLst>
                    </p:cNvPr>
                    <p:cNvCxnSpPr>
                      <a:cxnSpLocks/>
                    </p:cNvCxnSpPr>
                    <p:nvPr/>
                  </p:nvCxnSpPr>
                  <p:spPr>
                    <a:xfrm>
                      <a:off x="8389191" y="3767271"/>
                      <a:ext cx="870946" cy="68936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87E9C74-9AA3-44E1-930D-074784CC285D}"/>
                        </a:ext>
                      </a:extLst>
                    </p:cNvPr>
                    <p:cNvCxnSpPr>
                      <a:cxnSpLocks/>
                    </p:cNvCxnSpPr>
                    <p:nvPr/>
                  </p:nvCxnSpPr>
                  <p:spPr>
                    <a:xfrm>
                      <a:off x="9139778" y="3412690"/>
                      <a:ext cx="577895" cy="68467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D724BA6-4E0A-4A16-A126-B95DEEB7C8E0}"/>
                        </a:ext>
                      </a:extLst>
                    </p:cNvPr>
                    <p:cNvCxnSpPr>
                      <a:cxnSpLocks/>
                    </p:cNvCxnSpPr>
                    <p:nvPr/>
                  </p:nvCxnSpPr>
                  <p:spPr>
                    <a:xfrm flipH="1">
                      <a:off x="10041307" y="2973936"/>
                      <a:ext cx="29256" cy="17246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9" name="Oval 208">
                      <a:extLst>
                        <a:ext uri="{FF2B5EF4-FFF2-40B4-BE49-F238E27FC236}">
                          <a16:creationId xmlns:a16="http://schemas.microsoft.com/office/drawing/2014/main" id="{6DE212B7-16D5-47BB-BFAA-367AAC329869}"/>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10" name="Oval 209">
                      <a:extLst>
                        <a:ext uri="{FF2B5EF4-FFF2-40B4-BE49-F238E27FC236}">
                          <a16:creationId xmlns:a16="http://schemas.microsoft.com/office/drawing/2014/main" id="{B1CFAC28-B6E0-4654-871C-F2A3EBFABE63}"/>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1" name="Straight Connector 210">
                      <a:extLst>
                        <a:ext uri="{FF2B5EF4-FFF2-40B4-BE49-F238E27FC236}">
                          <a16:creationId xmlns:a16="http://schemas.microsoft.com/office/drawing/2014/main" id="{3CE7993D-7CDC-48F5-90BA-3C2C97CB550A}"/>
                        </a:ext>
                      </a:extLst>
                    </p:cNvPr>
                    <p:cNvCxnSpPr>
                      <a:cxnSpLocks/>
                    </p:cNvCxnSpPr>
                    <p:nvPr/>
                  </p:nvCxnSpPr>
                  <p:spPr>
                    <a:xfrm>
                      <a:off x="9404761" y="1546257"/>
                      <a:ext cx="979746" cy="45598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1EE8100-2807-44C7-8E18-26F077CD77BC}"/>
                        </a:ext>
                      </a:extLst>
                    </p:cNvPr>
                    <p:cNvCxnSpPr>
                      <a:cxnSpLocks/>
                    </p:cNvCxnSpPr>
                    <p:nvPr/>
                  </p:nvCxnSpPr>
                  <p:spPr>
                    <a:xfrm flipV="1">
                      <a:off x="9043785" y="1193467"/>
                      <a:ext cx="1372925" cy="11879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3" name="Isosceles Triangle 212">
                      <a:extLst>
                        <a:ext uri="{FF2B5EF4-FFF2-40B4-BE49-F238E27FC236}">
                          <a16:creationId xmlns:a16="http://schemas.microsoft.com/office/drawing/2014/main" id="{4DC1E752-9DEB-4168-A190-1DDAC5AE75CE}"/>
                        </a:ext>
                      </a:extLst>
                    </p:cNvPr>
                    <p:cNvSpPr/>
                    <p:nvPr/>
                  </p:nvSpPr>
                  <p:spPr>
                    <a:xfrm>
                      <a:off x="8726255" y="1236291"/>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14" name="Isosceles Triangle 213">
                      <a:extLst>
                        <a:ext uri="{FF2B5EF4-FFF2-40B4-BE49-F238E27FC236}">
                          <a16:creationId xmlns:a16="http://schemas.microsoft.com/office/drawing/2014/main" id="{E4661D32-45D2-45BF-93F6-78FC5AB2F2DE}"/>
                        </a:ext>
                      </a:extLst>
                    </p:cNvPr>
                    <p:cNvSpPr/>
                    <p:nvPr/>
                  </p:nvSpPr>
                  <p:spPr>
                    <a:xfrm>
                      <a:off x="9125313" y="1389335"/>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5" name="Straight Connector 214">
                      <a:extLst>
                        <a:ext uri="{FF2B5EF4-FFF2-40B4-BE49-F238E27FC236}">
                          <a16:creationId xmlns:a16="http://schemas.microsoft.com/office/drawing/2014/main" id="{DC885E35-FA1B-4B47-A612-85BB29FEBE0C}"/>
                        </a:ext>
                      </a:extLst>
                    </p:cNvPr>
                    <p:cNvCxnSpPr>
                      <a:cxnSpLocks/>
                    </p:cNvCxnSpPr>
                    <p:nvPr/>
                  </p:nvCxnSpPr>
                  <p:spPr>
                    <a:xfrm>
                      <a:off x="9293406" y="2032475"/>
                      <a:ext cx="623987" cy="53123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93" name="Star: 5 Points 192">
                  <a:extLst>
                    <a:ext uri="{FF2B5EF4-FFF2-40B4-BE49-F238E27FC236}">
                      <a16:creationId xmlns:a16="http://schemas.microsoft.com/office/drawing/2014/main" id="{B212F00B-C670-4FD5-8D19-822B3A26F0A4}"/>
                    </a:ext>
                  </a:extLst>
                </p:cNvPr>
                <p:cNvSpPr/>
                <p:nvPr/>
              </p:nvSpPr>
              <p:spPr>
                <a:xfrm>
                  <a:off x="9094589" y="145366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4" name="Star: 5 Points 193">
                  <a:extLst>
                    <a:ext uri="{FF2B5EF4-FFF2-40B4-BE49-F238E27FC236}">
                      <a16:creationId xmlns:a16="http://schemas.microsoft.com/office/drawing/2014/main" id="{73714239-B2BF-46C4-A4B0-863713C572B8}"/>
                    </a:ext>
                  </a:extLst>
                </p:cNvPr>
                <p:cNvSpPr/>
                <p:nvPr/>
              </p:nvSpPr>
              <p:spPr>
                <a:xfrm>
                  <a:off x="8879036" y="1479044"/>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cxnSp>
            <p:nvCxnSpPr>
              <p:cNvPr id="191" name="Straight Connector 190">
                <a:extLst>
                  <a:ext uri="{FF2B5EF4-FFF2-40B4-BE49-F238E27FC236}">
                    <a16:creationId xmlns:a16="http://schemas.microsoft.com/office/drawing/2014/main" id="{6AA414D0-36D1-4273-9E77-9090CDA23262}"/>
                  </a:ext>
                </a:extLst>
              </p:cNvPr>
              <p:cNvCxnSpPr>
                <a:cxnSpLocks/>
              </p:cNvCxnSpPr>
              <p:nvPr/>
            </p:nvCxnSpPr>
            <p:spPr>
              <a:xfrm>
                <a:off x="8961916" y="1722756"/>
                <a:ext cx="128845" cy="43740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5A35DE87-0896-446D-858B-1921A2187D6E}"/>
                    </a:ext>
                  </a:extLst>
                </p:cNvPr>
                <p:cNvSpPr txBox="1"/>
                <p:nvPr/>
              </p:nvSpPr>
              <p:spPr>
                <a:xfrm>
                  <a:off x="8900061" y="5926933"/>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1</m:t>
                            </m:r>
                          </m:sub>
                        </m:sSub>
                      </m:oMath>
                    </m:oMathPara>
                  </a14:m>
                  <a:endParaRPr lang="en-IL" dirty="0"/>
                </a:p>
              </p:txBody>
            </p:sp>
          </mc:Choice>
          <mc:Fallback xmlns="">
            <p:sp>
              <p:nvSpPr>
                <p:cNvPr id="185" name="TextBox 184">
                  <a:extLst>
                    <a:ext uri="{FF2B5EF4-FFF2-40B4-BE49-F238E27FC236}">
                      <a16:creationId xmlns:a16="http://schemas.microsoft.com/office/drawing/2014/main" id="{5A35DE87-0896-446D-858B-1921A2187D6E}"/>
                    </a:ext>
                  </a:extLst>
                </p:cNvPr>
                <p:cNvSpPr txBox="1">
                  <a:spLocks noRot="1" noChangeAspect="1" noMove="1" noResize="1" noEditPoints="1" noAdjustHandles="1" noChangeArrowheads="1" noChangeShapeType="1" noTextEdit="1"/>
                </p:cNvSpPr>
                <p:nvPr/>
              </p:nvSpPr>
              <p:spPr>
                <a:xfrm>
                  <a:off x="8900061" y="5926933"/>
                  <a:ext cx="917977"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C79F6C6-2559-4F4E-BE4E-AD30A1449FD5}"/>
                    </a:ext>
                  </a:extLst>
                </p:cNvPr>
                <p:cNvSpPr txBox="1"/>
                <p:nvPr/>
              </p:nvSpPr>
              <p:spPr>
                <a:xfrm>
                  <a:off x="8800869" y="5291572"/>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2</m:t>
                            </m:r>
                          </m:sub>
                        </m:sSub>
                      </m:oMath>
                    </m:oMathPara>
                  </a14:m>
                  <a:endParaRPr lang="en-IL" dirty="0"/>
                </a:p>
              </p:txBody>
            </p:sp>
          </mc:Choice>
          <mc:Fallback xmlns="">
            <p:sp>
              <p:nvSpPr>
                <p:cNvPr id="186" name="TextBox 185">
                  <a:extLst>
                    <a:ext uri="{FF2B5EF4-FFF2-40B4-BE49-F238E27FC236}">
                      <a16:creationId xmlns:a16="http://schemas.microsoft.com/office/drawing/2014/main" id="{BC79F6C6-2559-4F4E-BE4E-AD30A1449FD5}"/>
                    </a:ext>
                  </a:extLst>
                </p:cNvPr>
                <p:cNvSpPr txBox="1">
                  <a:spLocks noRot="1" noChangeAspect="1" noMove="1" noResize="1" noEditPoints="1" noAdjustHandles="1" noChangeArrowheads="1" noChangeShapeType="1" noTextEdit="1"/>
                </p:cNvSpPr>
                <p:nvPr/>
              </p:nvSpPr>
              <p:spPr>
                <a:xfrm>
                  <a:off x="8800869" y="5291572"/>
                  <a:ext cx="917977"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257E3FE2-AEF5-476C-9793-01C40892B9E2}"/>
                    </a:ext>
                  </a:extLst>
                </p:cNvPr>
                <p:cNvSpPr txBox="1"/>
                <p:nvPr/>
              </p:nvSpPr>
              <p:spPr>
                <a:xfrm>
                  <a:off x="9267603" y="4993619"/>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3</m:t>
                            </m:r>
                          </m:sub>
                        </m:sSub>
                      </m:oMath>
                    </m:oMathPara>
                  </a14:m>
                  <a:endParaRPr lang="en-IL" dirty="0"/>
                </a:p>
              </p:txBody>
            </p:sp>
          </mc:Choice>
          <mc:Fallback xmlns="">
            <p:sp>
              <p:nvSpPr>
                <p:cNvPr id="187" name="TextBox 186">
                  <a:extLst>
                    <a:ext uri="{FF2B5EF4-FFF2-40B4-BE49-F238E27FC236}">
                      <a16:creationId xmlns:a16="http://schemas.microsoft.com/office/drawing/2014/main" id="{257E3FE2-AEF5-476C-9793-01C40892B9E2}"/>
                    </a:ext>
                  </a:extLst>
                </p:cNvPr>
                <p:cNvSpPr txBox="1">
                  <a:spLocks noRot="1" noChangeAspect="1" noMove="1" noResize="1" noEditPoints="1" noAdjustHandles="1" noChangeArrowheads="1" noChangeShapeType="1" noTextEdit="1"/>
                </p:cNvSpPr>
                <p:nvPr/>
              </p:nvSpPr>
              <p:spPr>
                <a:xfrm>
                  <a:off x="9267603" y="4993619"/>
                  <a:ext cx="917977" cy="369332"/>
                </a:xfrm>
                <a:prstGeom prst="rect">
                  <a:avLst/>
                </a:prstGeom>
                <a:blipFill>
                  <a:blip r:embed="rId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53566D3F-7E68-4FA3-8AAD-CEC4731B913D}"/>
                    </a:ext>
                  </a:extLst>
                </p:cNvPr>
                <p:cNvSpPr txBox="1"/>
                <p:nvPr/>
              </p:nvSpPr>
              <p:spPr>
                <a:xfrm>
                  <a:off x="8297499" y="3058751"/>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4</m:t>
                            </m:r>
                          </m:sub>
                        </m:sSub>
                      </m:oMath>
                    </m:oMathPara>
                  </a14:m>
                  <a:endParaRPr lang="en-IL" dirty="0"/>
                </a:p>
              </p:txBody>
            </p:sp>
          </mc:Choice>
          <mc:Fallback xmlns="">
            <p:sp>
              <p:nvSpPr>
                <p:cNvPr id="188" name="TextBox 187">
                  <a:extLst>
                    <a:ext uri="{FF2B5EF4-FFF2-40B4-BE49-F238E27FC236}">
                      <a16:creationId xmlns:a16="http://schemas.microsoft.com/office/drawing/2014/main" id="{53566D3F-7E68-4FA3-8AAD-CEC4731B913D}"/>
                    </a:ext>
                  </a:extLst>
                </p:cNvPr>
                <p:cNvSpPr txBox="1">
                  <a:spLocks noRot="1" noChangeAspect="1" noMove="1" noResize="1" noEditPoints="1" noAdjustHandles="1" noChangeArrowheads="1" noChangeShapeType="1" noTextEdit="1"/>
                </p:cNvSpPr>
                <p:nvPr/>
              </p:nvSpPr>
              <p:spPr>
                <a:xfrm>
                  <a:off x="8297499" y="3058751"/>
                  <a:ext cx="917977" cy="369332"/>
                </a:xfrm>
                <a:prstGeom prst="rect">
                  <a:avLst/>
                </a:prstGeom>
                <a:blipFill>
                  <a:blip r:embed="rId10"/>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A4E9AA08-3E6E-43CF-851E-DE4306DC9F4B}"/>
                    </a:ext>
                  </a:extLst>
                </p:cNvPr>
                <p:cNvSpPr txBox="1"/>
                <p:nvPr/>
              </p:nvSpPr>
              <p:spPr>
                <a:xfrm>
                  <a:off x="10140579" y="5894134"/>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5</m:t>
                            </m:r>
                          </m:sub>
                        </m:sSub>
                      </m:oMath>
                    </m:oMathPara>
                  </a14:m>
                  <a:endParaRPr lang="en-IL" dirty="0"/>
                </a:p>
              </p:txBody>
            </p:sp>
          </mc:Choice>
          <mc:Fallback xmlns="">
            <p:sp>
              <p:nvSpPr>
                <p:cNvPr id="189" name="TextBox 188">
                  <a:extLst>
                    <a:ext uri="{FF2B5EF4-FFF2-40B4-BE49-F238E27FC236}">
                      <a16:creationId xmlns:a16="http://schemas.microsoft.com/office/drawing/2014/main" id="{A4E9AA08-3E6E-43CF-851E-DE4306DC9F4B}"/>
                    </a:ext>
                  </a:extLst>
                </p:cNvPr>
                <p:cNvSpPr txBox="1">
                  <a:spLocks noRot="1" noChangeAspect="1" noMove="1" noResize="1" noEditPoints="1" noAdjustHandles="1" noChangeArrowheads="1" noChangeShapeType="1" noTextEdit="1"/>
                </p:cNvSpPr>
                <p:nvPr/>
              </p:nvSpPr>
              <p:spPr>
                <a:xfrm>
                  <a:off x="10140579" y="5894134"/>
                  <a:ext cx="917977" cy="369332"/>
                </a:xfrm>
                <a:prstGeom prst="rect">
                  <a:avLst/>
                </a:prstGeom>
                <a:blipFill>
                  <a:blip r:embed="rId11"/>
                  <a:stretch>
                    <a:fillRect b="-13115"/>
                  </a:stretch>
                </a:blipFill>
              </p:spPr>
              <p:txBody>
                <a:bodyPr/>
                <a:lstStyle/>
                <a:p>
                  <a:r>
                    <a:rPr lang="en-IL">
                      <a:noFill/>
                    </a:rPr>
                    <a:t> </a:t>
                  </a:r>
                </a:p>
              </p:txBody>
            </p:sp>
          </mc:Fallback>
        </mc:AlternateContent>
      </p:grpSp>
    </p:spTree>
    <p:extLst>
      <p:ext uri="{BB962C8B-B14F-4D97-AF65-F5344CB8AC3E}">
        <p14:creationId xmlns:p14="http://schemas.microsoft.com/office/powerpoint/2010/main" val="269515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rotWithShape="1">
          <a:blip r:embed="rId2"/>
          <a:srcRect b="42914"/>
          <a:stretch/>
        </p:blipFill>
        <p:spPr>
          <a:xfrm>
            <a:off x="535696" y="290557"/>
            <a:ext cx="5560304" cy="3700330"/>
          </a:xfrm>
          <a:prstGeom prst="rect">
            <a:avLst/>
          </a:prstGeom>
        </p:spPr>
      </p:pic>
      <p:sp>
        <p:nvSpPr>
          <p:cNvPr id="5" name="Right Brace 4">
            <a:extLst>
              <a:ext uri="{FF2B5EF4-FFF2-40B4-BE49-F238E27FC236}">
                <a16:creationId xmlns:a16="http://schemas.microsoft.com/office/drawing/2014/main" id="{32D5DBD5-043F-4972-9ACC-2CF691479988}"/>
              </a:ext>
            </a:extLst>
          </p:cNvPr>
          <p:cNvSpPr/>
          <p:nvPr/>
        </p:nvSpPr>
        <p:spPr>
          <a:xfrm>
            <a:off x="6043301" y="2683379"/>
            <a:ext cx="504202" cy="1209234"/>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cxnSp>
        <p:nvCxnSpPr>
          <p:cNvPr id="4" name="Straight Arrow Connector 3">
            <a:extLst>
              <a:ext uri="{FF2B5EF4-FFF2-40B4-BE49-F238E27FC236}">
                <a16:creationId xmlns:a16="http://schemas.microsoft.com/office/drawing/2014/main" id="{176F8FCF-1DC8-440B-9C2A-65885EDA0EC5}"/>
              </a:ext>
            </a:extLst>
          </p:cNvPr>
          <p:cNvCxnSpPr/>
          <p:nvPr/>
        </p:nvCxnSpPr>
        <p:spPr>
          <a:xfrm>
            <a:off x="2415612" y="6352472"/>
            <a:ext cx="4298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E564E03-A2A3-4469-AAE5-D9D42C3A69F7}"/>
              </a:ext>
            </a:extLst>
          </p:cNvPr>
          <p:cNvCxnSpPr>
            <a:cxnSpLocks/>
          </p:cNvCxnSpPr>
          <p:nvPr/>
        </p:nvCxnSpPr>
        <p:spPr>
          <a:xfrm flipV="1">
            <a:off x="2415612" y="4672258"/>
            <a:ext cx="0" cy="1698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308753E-AE63-44DC-88FA-7321B02F52EA}"/>
              </a:ext>
            </a:extLst>
          </p:cNvPr>
          <p:cNvSpPr/>
          <p:nvPr/>
        </p:nvSpPr>
        <p:spPr>
          <a:xfrm>
            <a:off x="2415612" y="5358051"/>
            <a:ext cx="372666" cy="994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Rectangle 73">
            <a:extLst>
              <a:ext uri="{FF2B5EF4-FFF2-40B4-BE49-F238E27FC236}">
                <a16:creationId xmlns:a16="http://schemas.microsoft.com/office/drawing/2014/main" id="{ECF8C405-9702-49F2-8AD4-374E92143E3E}"/>
              </a:ext>
            </a:extLst>
          </p:cNvPr>
          <p:cNvSpPr/>
          <p:nvPr/>
        </p:nvSpPr>
        <p:spPr>
          <a:xfrm>
            <a:off x="2797016" y="5581806"/>
            <a:ext cx="329968" cy="75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5" name="Rectangle 74">
            <a:extLst>
              <a:ext uri="{FF2B5EF4-FFF2-40B4-BE49-F238E27FC236}">
                <a16:creationId xmlns:a16="http://schemas.microsoft.com/office/drawing/2014/main" id="{31F6A720-A08F-468B-9021-41AB46E685B2}"/>
              </a:ext>
            </a:extLst>
          </p:cNvPr>
          <p:cNvSpPr/>
          <p:nvPr/>
        </p:nvSpPr>
        <p:spPr>
          <a:xfrm>
            <a:off x="3136242" y="5159923"/>
            <a:ext cx="309942" cy="11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6" name="Rectangle 75">
            <a:extLst>
              <a:ext uri="{FF2B5EF4-FFF2-40B4-BE49-F238E27FC236}">
                <a16:creationId xmlns:a16="http://schemas.microsoft.com/office/drawing/2014/main" id="{81E532E2-C105-4D3A-9E9C-E90E7D8AEDD5}"/>
              </a:ext>
            </a:extLst>
          </p:cNvPr>
          <p:cNvSpPr/>
          <p:nvPr/>
        </p:nvSpPr>
        <p:spPr>
          <a:xfrm>
            <a:off x="3449124" y="5609272"/>
            <a:ext cx="280733" cy="743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DA78B80-E3D3-46B1-A2F6-A5D2F8FB21C0}"/>
                  </a:ext>
                </a:extLst>
              </p:cNvPr>
              <p:cNvSpPr txBox="1"/>
              <p:nvPr/>
            </p:nvSpPr>
            <p:spPr>
              <a:xfrm>
                <a:off x="2406354" y="634000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77" name="TextBox 76">
                <a:extLst>
                  <a:ext uri="{FF2B5EF4-FFF2-40B4-BE49-F238E27FC236}">
                    <a16:creationId xmlns:a16="http://schemas.microsoft.com/office/drawing/2014/main" id="{9DA78B80-E3D3-46B1-A2F6-A5D2F8FB21C0}"/>
                  </a:ext>
                </a:extLst>
              </p:cNvPr>
              <p:cNvSpPr txBox="1">
                <a:spLocks noRot="1" noChangeAspect="1" noMove="1" noResize="1" noEditPoints="1" noAdjustHandles="1" noChangeArrowheads="1" noChangeShapeType="1" noTextEdit="1"/>
              </p:cNvSpPr>
              <p:nvPr/>
            </p:nvSpPr>
            <p:spPr>
              <a:xfrm>
                <a:off x="2406354" y="6340009"/>
                <a:ext cx="365805"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20E0A27-37E3-4563-88D9-530888857080}"/>
                  </a:ext>
                </a:extLst>
              </p:cNvPr>
              <p:cNvSpPr txBox="1"/>
              <p:nvPr/>
            </p:nvSpPr>
            <p:spPr>
              <a:xfrm>
                <a:off x="2763239" y="634000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8" name="TextBox 77">
                <a:extLst>
                  <a:ext uri="{FF2B5EF4-FFF2-40B4-BE49-F238E27FC236}">
                    <a16:creationId xmlns:a16="http://schemas.microsoft.com/office/drawing/2014/main" id="{720E0A27-37E3-4563-88D9-530888857080}"/>
                  </a:ext>
                </a:extLst>
              </p:cNvPr>
              <p:cNvSpPr txBox="1">
                <a:spLocks noRot="1" noChangeAspect="1" noMove="1" noResize="1" noEditPoints="1" noAdjustHandles="1" noChangeArrowheads="1" noChangeShapeType="1" noTextEdit="1"/>
              </p:cNvSpPr>
              <p:nvPr/>
            </p:nvSpPr>
            <p:spPr>
              <a:xfrm>
                <a:off x="2763239" y="6340009"/>
                <a:ext cx="365805"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798169D-9683-4ED8-82AD-CFD8B067F1DC}"/>
                  </a:ext>
                </a:extLst>
              </p:cNvPr>
              <p:cNvSpPr txBox="1"/>
              <p:nvPr/>
            </p:nvSpPr>
            <p:spPr>
              <a:xfrm>
                <a:off x="3106182" y="634000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IL" dirty="0"/>
              </a:p>
            </p:txBody>
          </p:sp>
        </mc:Choice>
        <mc:Fallback xmlns="">
          <p:sp>
            <p:nvSpPr>
              <p:cNvPr id="79" name="TextBox 78">
                <a:extLst>
                  <a:ext uri="{FF2B5EF4-FFF2-40B4-BE49-F238E27FC236}">
                    <a16:creationId xmlns:a16="http://schemas.microsoft.com/office/drawing/2014/main" id="{A798169D-9683-4ED8-82AD-CFD8B067F1DC}"/>
                  </a:ext>
                </a:extLst>
              </p:cNvPr>
              <p:cNvSpPr txBox="1">
                <a:spLocks noRot="1" noChangeAspect="1" noMove="1" noResize="1" noEditPoints="1" noAdjustHandles="1" noChangeArrowheads="1" noChangeShapeType="1" noTextEdit="1"/>
              </p:cNvSpPr>
              <p:nvPr/>
            </p:nvSpPr>
            <p:spPr>
              <a:xfrm>
                <a:off x="3106182" y="6340009"/>
                <a:ext cx="365805" cy="369332"/>
              </a:xfrm>
              <a:prstGeom prst="rect">
                <a:avLst/>
              </a:prstGeom>
              <a:blipFill>
                <a:blip r:embed="rId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15AA509-CF8C-4FA2-BB6A-5773CB6D7409}"/>
                  </a:ext>
                </a:extLst>
              </p:cNvPr>
              <p:cNvSpPr txBox="1"/>
              <p:nvPr/>
            </p:nvSpPr>
            <p:spPr>
              <a:xfrm>
                <a:off x="758854" y="5221921"/>
                <a:ext cx="1764586"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m:oMathPara>
                </a14:m>
                <a:endParaRPr lang="en-IL" dirty="0"/>
              </a:p>
            </p:txBody>
          </p:sp>
        </mc:Choice>
        <mc:Fallback xmlns="">
          <p:sp>
            <p:nvSpPr>
              <p:cNvPr id="80" name="TextBox 79">
                <a:extLst>
                  <a:ext uri="{FF2B5EF4-FFF2-40B4-BE49-F238E27FC236}">
                    <a16:creationId xmlns:a16="http://schemas.microsoft.com/office/drawing/2014/main" id="{C15AA509-CF8C-4FA2-BB6A-5773CB6D7409}"/>
                  </a:ext>
                </a:extLst>
              </p:cNvPr>
              <p:cNvSpPr txBox="1">
                <a:spLocks noRot="1" noChangeAspect="1" noMove="1" noResize="1" noEditPoints="1" noAdjustHandles="1" noChangeArrowheads="1" noChangeShapeType="1" noTextEdit="1"/>
              </p:cNvSpPr>
              <p:nvPr/>
            </p:nvSpPr>
            <p:spPr>
              <a:xfrm>
                <a:off x="758854" y="5221921"/>
                <a:ext cx="1764586" cy="391646"/>
              </a:xfrm>
              <a:prstGeom prst="rect">
                <a:avLst/>
              </a:prstGeom>
              <a:blipFill>
                <a:blip r:embed="rId6"/>
                <a:stretch>
                  <a:fillRect b="-7813"/>
                </a:stretch>
              </a:blipFill>
            </p:spPr>
            <p:txBody>
              <a:bodyPr/>
              <a:lstStyle/>
              <a:p>
                <a:r>
                  <a:rPr lang="en-IL">
                    <a:noFill/>
                  </a:rPr>
                  <a:t> </a:t>
                </a:r>
              </a:p>
            </p:txBody>
          </p:sp>
        </mc:Fallback>
      </mc:AlternateContent>
      <p:grpSp>
        <p:nvGrpSpPr>
          <p:cNvPr id="89" name="Group 88">
            <a:extLst>
              <a:ext uri="{FF2B5EF4-FFF2-40B4-BE49-F238E27FC236}">
                <a16:creationId xmlns:a16="http://schemas.microsoft.com/office/drawing/2014/main" id="{92BC1DED-0BAC-4077-BF50-B64C206C1F1B}"/>
              </a:ext>
            </a:extLst>
          </p:cNvPr>
          <p:cNvGrpSpPr/>
          <p:nvPr/>
        </p:nvGrpSpPr>
        <p:grpSpPr>
          <a:xfrm>
            <a:off x="8555591" y="595265"/>
            <a:ext cx="2921708" cy="3829472"/>
            <a:chOff x="8136848" y="2466793"/>
            <a:chExt cx="2921708" cy="3829472"/>
          </a:xfrm>
        </p:grpSpPr>
        <p:grpSp>
          <p:nvGrpSpPr>
            <p:cNvPr id="37" name="Group 36">
              <a:extLst>
                <a:ext uri="{FF2B5EF4-FFF2-40B4-BE49-F238E27FC236}">
                  <a16:creationId xmlns:a16="http://schemas.microsoft.com/office/drawing/2014/main" id="{8E943E4E-3095-401D-9DD0-18743DF22228}"/>
                </a:ext>
              </a:extLst>
            </p:cNvPr>
            <p:cNvGrpSpPr/>
            <p:nvPr/>
          </p:nvGrpSpPr>
          <p:grpSpPr>
            <a:xfrm>
              <a:off x="8136848" y="2466793"/>
              <a:ext cx="2840180" cy="3558976"/>
              <a:chOff x="8255237" y="1020778"/>
              <a:chExt cx="2030420" cy="2544281"/>
            </a:xfrm>
          </p:grpSpPr>
          <p:grpSp>
            <p:nvGrpSpPr>
              <p:cNvPr id="42" name="Group 41">
                <a:extLst>
                  <a:ext uri="{FF2B5EF4-FFF2-40B4-BE49-F238E27FC236}">
                    <a16:creationId xmlns:a16="http://schemas.microsoft.com/office/drawing/2014/main" id="{A07170EB-BFDD-4740-9615-1493FFF63D06}"/>
                  </a:ext>
                </a:extLst>
              </p:cNvPr>
              <p:cNvGrpSpPr/>
              <p:nvPr/>
            </p:nvGrpSpPr>
            <p:grpSpPr>
              <a:xfrm>
                <a:off x="8255237" y="1020778"/>
                <a:ext cx="2030420" cy="2544281"/>
                <a:chOff x="8255237" y="1020778"/>
                <a:chExt cx="2030420" cy="2544281"/>
              </a:xfrm>
            </p:grpSpPr>
            <p:grpSp>
              <p:nvGrpSpPr>
                <p:cNvPr id="44" name="Group 43">
                  <a:extLst>
                    <a:ext uri="{FF2B5EF4-FFF2-40B4-BE49-F238E27FC236}">
                      <a16:creationId xmlns:a16="http://schemas.microsoft.com/office/drawing/2014/main" id="{1DF46F2A-6919-44B4-91CA-7080A60FA7E7}"/>
                    </a:ext>
                  </a:extLst>
                </p:cNvPr>
                <p:cNvGrpSpPr/>
                <p:nvPr/>
              </p:nvGrpSpPr>
              <p:grpSpPr>
                <a:xfrm>
                  <a:off x="8255237" y="1020778"/>
                  <a:ext cx="2030420" cy="2544281"/>
                  <a:chOff x="7939043" y="1625125"/>
                  <a:chExt cx="3240279" cy="4060332"/>
                </a:xfrm>
              </p:grpSpPr>
              <p:sp>
                <p:nvSpPr>
                  <p:cNvPr id="47" name="Freeform: Shape 46">
                    <a:extLst>
                      <a:ext uri="{FF2B5EF4-FFF2-40B4-BE49-F238E27FC236}">
                        <a16:creationId xmlns:a16="http://schemas.microsoft.com/office/drawing/2014/main" id="{1BA539ED-34C9-4918-88CF-C38B0EE051C7}"/>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8" name="Group 47">
                    <a:extLst>
                      <a:ext uri="{FF2B5EF4-FFF2-40B4-BE49-F238E27FC236}">
                        <a16:creationId xmlns:a16="http://schemas.microsoft.com/office/drawing/2014/main" id="{D2635A26-39F2-4776-8C38-0BC47CC2687F}"/>
                      </a:ext>
                    </a:extLst>
                  </p:cNvPr>
                  <p:cNvGrpSpPr/>
                  <p:nvPr/>
                </p:nvGrpSpPr>
                <p:grpSpPr>
                  <a:xfrm>
                    <a:off x="7939043" y="1625125"/>
                    <a:ext cx="3240279" cy="4060332"/>
                    <a:chOff x="7631394" y="1112377"/>
                    <a:chExt cx="3240279" cy="4060332"/>
                  </a:xfrm>
                </p:grpSpPr>
                <p:sp>
                  <p:nvSpPr>
                    <p:cNvPr id="49" name="Oval 48">
                      <a:extLst>
                        <a:ext uri="{FF2B5EF4-FFF2-40B4-BE49-F238E27FC236}">
                          <a16:creationId xmlns:a16="http://schemas.microsoft.com/office/drawing/2014/main" id="{CCC3B9A3-D71A-4CF4-9E5A-A589B4986790}"/>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0" name="Oval 49">
                      <a:extLst>
                        <a:ext uri="{FF2B5EF4-FFF2-40B4-BE49-F238E27FC236}">
                          <a16:creationId xmlns:a16="http://schemas.microsoft.com/office/drawing/2014/main" id="{2B03B575-2886-4D75-821D-A13C7E955D7F}"/>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1" name="Oval 50">
                      <a:extLst>
                        <a:ext uri="{FF2B5EF4-FFF2-40B4-BE49-F238E27FC236}">
                          <a16:creationId xmlns:a16="http://schemas.microsoft.com/office/drawing/2014/main" id="{DEC8D409-B3C9-4125-ACC8-82C78D51B28E}"/>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Oval 51">
                      <a:extLst>
                        <a:ext uri="{FF2B5EF4-FFF2-40B4-BE49-F238E27FC236}">
                          <a16:creationId xmlns:a16="http://schemas.microsoft.com/office/drawing/2014/main" id="{151EEBE6-D215-4B9B-AA2B-A2206B5CF4AB}"/>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Star: 5 Points 52">
                      <a:extLst>
                        <a:ext uri="{FF2B5EF4-FFF2-40B4-BE49-F238E27FC236}">
                          <a16:creationId xmlns:a16="http://schemas.microsoft.com/office/drawing/2014/main" id="{B13084E3-CF54-4237-A54B-23CB4B3B451F}"/>
                        </a:ext>
                      </a:extLst>
                    </p:cNvPr>
                    <p:cNvSpPr/>
                    <p:nvPr/>
                  </p:nvSpPr>
                  <p:spPr>
                    <a:xfrm>
                      <a:off x="9115513" y="4883460"/>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Star: 5 Points 53">
                      <a:extLst>
                        <a:ext uri="{FF2B5EF4-FFF2-40B4-BE49-F238E27FC236}">
                          <a16:creationId xmlns:a16="http://schemas.microsoft.com/office/drawing/2014/main" id="{E221CE4B-4CFE-4E21-92C0-B15552510BC5}"/>
                        </a:ext>
                      </a:extLst>
                    </p:cNvPr>
                    <p:cNvSpPr/>
                    <p:nvPr/>
                  </p:nvSpPr>
                  <p:spPr>
                    <a:xfrm>
                      <a:off x="9260137" y="4435921"/>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Star: 5 Points 54">
                      <a:extLst>
                        <a:ext uri="{FF2B5EF4-FFF2-40B4-BE49-F238E27FC236}">
                          <a16:creationId xmlns:a16="http://schemas.microsoft.com/office/drawing/2014/main" id="{C6A99671-1585-4E16-A2E5-3D4DC8D06F85}"/>
                        </a:ext>
                      </a:extLst>
                    </p:cNvPr>
                    <p:cNvSpPr/>
                    <p:nvPr/>
                  </p:nvSpPr>
                  <p:spPr>
                    <a:xfrm>
                      <a:off x="9871160" y="4819058"/>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6" name="Isosceles Triangle 55">
                      <a:extLst>
                        <a:ext uri="{FF2B5EF4-FFF2-40B4-BE49-F238E27FC236}">
                          <a16:creationId xmlns:a16="http://schemas.microsoft.com/office/drawing/2014/main" id="{33F8EA24-1F71-41EE-B33C-38E17B0FDC77}"/>
                        </a:ext>
                      </a:extLst>
                    </p:cNvPr>
                    <p:cNvSpPr/>
                    <p:nvPr/>
                  </p:nvSpPr>
                  <p:spPr>
                    <a:xfrm>
                      <a:off x="9744683" y="4082426"/>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75F4D25B-1144-4844-95E9-EC7AF6695C2C}"/>
                        </a:ext>
                      </a:extLst>
                    </p:cNvPr>
                    <p:cNvCxnSpPr>
                      <a:cxnSpLocks/>
                    </p:cNvCxnSpPr>
                    <p:nvPr/>
                  </p:nvCxnSpPr>
                  <p:spPr>
                    <a:xfrm>
                      <a:off x="7938454" y="4549209"/>
                      <a:ext cx="1159866" cy="41447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ECEEBAA-50B7-44E5-ABE5-76778664BE26}"/>
                        </a:ext>
                      </a:extLst>
                    </p:cNvPr>
                    <p:cNvCxnSpPr>
                      <a:cxnSpLocks/>
                    </p:cNvCxnSpPr>
                    <p:nvPr/>
                  </p:nvCxnSpPr>
                  <p:spPr>
                    <a:xfrm>
                      <a:off x="8389191" y="3767271"/>
                      <a:ext cx="870946" cy="68936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6FC823B-458F-4D7E-85D3-68828C258F34}"/>
                        </a:ext>
                      </a:extLst>
                    </p:cNvPr>
                    <p:cNvCxnSpPr>
                      <a:cxnSpLocks/>
                    </p:cNvCxnSpPr>
                    <p:nvPr/>
                  </p:nvCxnSpPr>
                  <p:spPr>
                    <a:xfrm>
                      <a:off x="9139778" y="3412690"/>
                      <a:ext cx="577895" cy="68467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DD17B73-3A7C-493E-A74A-8AE560534B0E}"/>
                        </a:ext>
                      </a:extLst>
                    </p:cNvPr>
                    <p:cNvCxnSpPr>
                      <a:cxnSpLocks/>
                    </p:cNvCxnSpPr>
                    <p:nvPr/>
                  </p:nvCxnSpPr>
                  <p:spPr>
                    <a:xfrm flipH="1">
                      <a:off x="10041307" y="2973936"/>
                      <a:ext cx="29256" cy="17246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98607202-73B1-4010-8CF8-ACD2FCE2C69F}"/>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2" name="Oval 61">
                      <a:extLst>
                        <a:ext uri="{FF2B5EF4-FFF2-40B4-BE49-F238E27FC236}">
                          <a16:creationId xmlns:a16="http://schemas.microsoft.com/office/drawing/2014/main" id="{734C8E71-C782-4A9D-B3E6-3679AF12BC8C}"/>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3" name="Straight Connector 62">
                      <a:extLst>
                        <a:ext uri="{FF2B5EF4-FFF2-40B4-BE49-F238E27FC236}">
                          <a16:creationId xmlns:a16="http://schemas.microsoft.com/office/drawing/2014/main" id="{8339A3D6-5AD1-4262-B618-A7DE3AEF827A}"/>
                        </a:ext>
                      </a:extLst>
                    </p:cNvPr>
                    <p:cNvCxnSpPr>
                      <a:cxnSpLocks/>
                    </p:cNvCxnSpPr>
                    <p:nvPr/>
                  </p:nvCxnSpPr>
                  <p:spPr>
                    <a:xfrm>
                      <a:off x="9404761" y="1546257"/>
                      <a:ext cx="979746" cy="45598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9F7A73B-8BB6-40AE-8CED-26023FF0DFAA}"/>
                        </a:ext>
                      </a:extLst>
                    </p:cNvPr>
                    <p:cNvCxnSpPr>
                      <a:cxnSpLocks/>
                    </p:cNvCxnSpPr>
                    <p:nvPr/>
                  </p:nvCxnSpPr>
                  <p:spPr>
                    <a:xfrm flipV="1">
                      <a:off x="9043785" y="1193467"/>
                      <a:ext cx="1372925" cy="11879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CDAE3C12-6B99-4B73-BFF2-8598A261E3F4}"/>
                        </a:ext>
                      </a:extLst>
                    </p:cNvPr>
                    <p:cNvSpPr/>
                    <p:nvPr/>
                  </p:nvSpPr>
                  <p:spPr>
                    <a:xfrm>
                      <a:off x="8726255" y="1236291"/>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6" name="Isosceles Triangle 65">
                      <a:extLst>
                        <a:ext uri="{FF2B5EF4-FFF2-40B4-BE49-F238E27FC236}">
                          <a16:creationId xmlns:a16="http://schemas.microsoft.com/office/drawing/2014/main" id="{7076BFFC-4D47-4E67-B222-D9B92DF16504}"/>
                        </a:ext>
                      </a:extLst>
                    </p:cNvPr>
                    <p:cNvSpPr/>
                    <p:nvPr/>
                  </p:nvSpPr>
                  <p:spPr>
                    <a:xfrm>
                      <a:off x="9125313" y="1389335"/>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7" name="Straight Connector 66">
                      <a:extLst>
                        <a:ext uri="{FF2B5EF4-FFF2-40B4-BE49-F238E27FC236}">
                          <a16:creationId xmlns:a16="http://schemas.microsoft.com/office/drawing/2014/main" id="{A54B93E3-66A8-4464-BB7B-FC192B0D6CF9}"/>
                        </a:ext>
                      </a:extLst>
                    </p:cNvPr>
                    <p:cNvCxnSpPr>
                      <a:cxnSpLocks/>
                    </p:cNvCxnSpPr>
                    <p:nvPr/>
                  </p:nvCxnSpPr>
                  <p:spPr>
                    <a:xfrm>
                      <a:off x="9293406" y="2032475"/>
                      <a:ext cx="623987" cy="53123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5" name="Star: 5 Points 44">
                  <a:extLst>
                    <a:ext uri="{FF2B5EF4-FFF2-40B4-BE49-F238E27FC236}">
                      <a16:creationId xmlns:a16="http://schemas.microsoft.com/office/drawing/2014/main" id="{0CECB2AE-8378-4582-9115-25E6FB3CFF7A}"/>
                    </a:ext>
                  </a:extLst>
                </p:cNvPr>
                <p:cNvSpPr/>
                <p:nvPr/>
              </p:nvSpPr>
              <p:spPr>
                <a:xfrm>
                  <a:off x="9094589" y="145366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6" name="Star: 5 Points 45">
                  <a:extLst>
                    <a:ext uri="{FF2B5EF4-FFF2-40B4-BE49-F238E27FC236}">
                      <a16:creationId xmlns:a16="http://schemas.microsoft.com/office/drawing/2014/main" id="{6F0B4FAE-C505-466D-8DA8-C176ACA90A89}"/>
                    </a:ext>
                  </a:extLst>
                </p:cNvPr>
                <p:cNvSpPr/>
                <p:nvPr/>
              </p:nvSpPr>
              <p:spPr>
                <a:xfrm>
                  <a:off x="8879036" y="1479044"/>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cxnSp>
            <p:nvCxnSpPr>
              <p:cNvPr id="43" name="Straight Connector 42">
                <a:extLst>
                  <a:ext uri="{FF2B5EF4-FFF2-40B4-BE49-F238E27FC236}">
                    <a16:creationId xmlns:a16="http://schemas.microsoft.com/office/drawing/2014/main" id="{B1B28F2F-EE61-448F-86CF-774834624ECC}"/>
                  </a:ext>
                </a:extLst>
              </p:cNvPr>
              <p:cNvCxnSpPr>
                <a:cxnSpLocks/>
              </p:cNvCxnSpPr>
              <p:nvPr/>
            </p:nvCxnSpPr>
            <p:spPr>
              <a:xfrm>
                <a:off x="8961916" y="1722756"/>
                <a:ext cx="128845" cy="43740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82D5632-6BF5-4AD2-950F-D30E4E482B28}"/>
                    </a:ext>
                  </a:extLst>
                </p:cNvPr>
                <p:cNvSpPr txBox="1"/>
                <p:nvPr/>
              </p:nvSpPr>
              <p:spPr>
                <a:xfrm>
                  <a:off x="8900061" y="5926933"/>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1</m:t>
                            </m:r>
                          </m:sub>
                        </m:sSub>
                      </m:oMath>
                    </m:oMathPara>
                  </a14:m>
                  <a:endParaRPr lang="en-IL" dirty="0"/>
                </a:p>
              </p:txBody>
            </p:sp>
          </mc:Choice>
          <mc:Fallback xmlns="">
            <p:sp>
              <p:nvSpPr>
                <p:cNvPr id="84" name="TextBox 83">
                  <a:extLst>
                    <a:ext uri="{FF2B5EF4-FFF2-40B4-BE49-F238E27FC236}">
                      <a16:creationId xmlns:a16="http://schemas.microsoft.com/office/drawing/2014/main" id="{B82D5632-6BF5-4AD2-950F-D30E4E482B28}"/>
                    </a:ext>
                  </a:extLst>
                </p:cNvPr>
                <p:cNvSpPr txBox="1">
                  <a:spLocks noRot="1" noChangeAspect="1" noMove="1" noResize="1" noEditPoints="1" noAdjustHandles="1" noChangeArrowheads="1" noChangeShapeType="1" noTextEdit="1"/>
                </p:cNvSpPr>
                <p:nvPr/>
              </p:nvSpPr>
              <p:spPr>
                <a:xfrm>
                  <a:off x="8900061" y="5926933"/>
                  <a:ext cx="917977"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5AC4EB-8075-4C63-B7D7-156EF1EB3156}"/>
                    </a:ext>
                  </a:extLst>
                </p:cNvPr>
                <p:cNvSpPr txBox="1"/>
                <p:nvPr/>
              </p:nvSpPr>
              <p:spPr>
                <a:xfrm>
                  <a:off x="8800869" y="5291572"/>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2</m:t>
                            </m:r>
                          </m:sub>
                        </m:sSub>
                      </m:oMath>
                    </m:oMathPara>
                  </a14:m>
                  <a:endParaRPr lang="en-IL" dirty="0"/>
                </a:p>
              </p:txBody>
            </p:sp>
          </mc:Choice>
          <mc:Fallback xmlns="">
            <p:sp>
              <p:nvSpPr>
                <p:cNvPr id="85" name="TextBox 84">
                  <a:extLst>
                    <a:ext uri="{FF2B5EF4-FFF2-40B4-BE49-F238E27FC236}">
                      <a16:creationId xmlns:a16="http://schemas.microsoft.com/office/drawing/2014/main" id="{075AC4EB-8075-4C63-B7D7-156EF1EB3156}"/>
                    </a:ext>
                  </a:extLst>
                </p:cNvPr>
                <p:cNvSpPr txBox="1">
                  <a:spLocks noRot="1" noChangeAspect="1" noMove="1" noResize="1" noEditPoints="1" noAdjustHandles="1" noChangeArrowheads="1" noChangeShapeType="1" noTextEdit="1"/>
                </p:cNvSpPr>
                <p:nvPr/>
              </p:nvSpPr>
              <p:spPr>
                <a:xfrm>
                  <a:off x="8800869" y="5291572"/>
                  <a:ext cx="917977"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649C1D8-6D8F-4ED2-9845-6755E7A7693F}"/>
                    </a:ext>
                  </a:extLst>
                </p:cNvPr>
                <p:cNvSpPr txBox="1"/>
                <p:nvPr/>
              </p:nvSpPr>
              <p:spPr>
                <a:xfrm>
                  <a:off x="9267603" y="4993619"/>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3</m:t>
                            </m:r>
                          </m:sub>
                        </m:sSub>
                      </m:oMath>
                    </m:oMathPara>
                  </a14:m>
                  <a:endParaRPr lang="en-IL" dirty="0"/>
                </a:p>
              </p:txBody>
            </p:sp>
          </mc:Choice>
          <mc:Fallback xmlns="">
            <p:sp>
              <p:nvSpPr>
                <p:cNvPr id="86" name="TextBox 85">
                  <a:extLst>
                    <a:ext uri="{FF2B5EF4-FFF2-40B4-BE49-F238E27FC236}">
                      <a16:creationId xmlns:a16="http://schemas.microsoft.com/office/drawing/2014/main" id="{B649C1D8-6D8F-4ED2-9845-6755E7A7693F}"/>
                    </a:ext>
                  </a:extLst>
                </p:cNvPr>
                <p:cNvSpPr txBox="1">
                  <a:spLocks noRot="1" noChangeAspect="1" noMove="1" noResize="1" noEditPoints="1" noAdjustHandles="1" noChangeArrowheads="1" noChangeShapeType="1" noTextEdit="1"/>
                </p:cNvSpPr>
                <p:nvPr/>
              </p:nvSpPr>
              <p:spPr>
                <a:xfrm>
                  <a:off x="9267603" y="4993619"/>
                  <a:ext cx="917977" cy="369332"/>
                </a:xfrm>
                <a:prstGeom prst="rect">
                  <a:avLst/>
                </a:prstGeom>
                <a:blipFill>
                  <a:blip r:embed="rId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F3B6C27-E37A-400E-AA36-60D56EF23B5E}"/>
                    </a:ext>
                  </a:extLst>
                </p:cNvPr>
                <p:cNvSpPr txBox="1"/>
                <p:nvPr/>
              </p:nvSpPr>
              <p:spPr>
                <a:xfrm>
                  <a:off x="8297499" y="3058751"/>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4</m:t>
                            </m:r>
                          </m:sub>
                        </m:sSub>
                      </m:oMath>
                    </m:oMathPara>
                  </a14:m>
                  <a:endParaRPr lang="en-IL" dirty="0"/>
                </a:p>
              </p:txBody>
            </p:sp>
          </mc:Choice>
          <mc:Fallback xmlns="">
            <p:sp>
              <p:nvSpPr>
                <p:cNvPr id="87" name="TextBox 86">
                  <a:extLst>
                    <a:ext uri="{FF2B5EF4-FFF2-40B4-BE49-F238E27FC236}">
                      <a16:creationId xmlns:a16="http://schemas.microsoft.com/office/drawing/2014/main" id="{EF3B6C27-E37A-400E-AA36-60D56EF23B5E}"/>
                    </a:ext>
                  </a:extLst>
                </p:cNvPr>
                <p:cNvSpPr txBox="1">
                  <a:spLocks noRot="1" noChangeAspect="1" noMove="1" noResize="1" noEditPoints="1" noAdjustHandles="1" noChangeArrowheads="1" noChangeShapeType="1" noTextEdit="1"/>
                </p:cNvSpPr>
                <p:nvPr/>
              </p:nvSpPr>
              <p:spPr>
                <a:xfrm>
                  <a:off x="8297499" y="3058751"/>
                  <a:ext cx="917977" cy="369332"/>
                </a:xfrm>
                <a:prstGeom prst="rect">
                  <a:avLst/>
                </a:prstGeom>
                <a:blipFill>
                  <a:blip r:embed="rId10"/>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414F77E-A897-4FD1-B516-B8F99EFB891F}"/>
                    </a:ext>
                  </a:extLst>
                </p:cNvPr>
                <p:cNvSpPr txBox="1"/>
                <p:nvPr/>
              </p:nvSpPr>
              <p:spPr>
                <a:xfrm>
                  <a:off x="10140579" y="5894134"/>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5</m:t>
                            </m:r>
                          </m:sub>
                        </m:sSub>
                      </m:oMath>
                    </m:oMathPara>
                  </a14:m>
                  <a:endParaRPr lang="en-IL" dirty="0"/>
                </a:p>
              </p:txBody>
            </p:sp>
          </mc:Choice>
          <mc:Fallback xmlns="">
            <p:sp>
              <p:nvSpPr>
                <p:cNvPr id="88" name="TextBox 87">
                  <a:extLst>
                    <a:ext uri="{FF2B5EF4-FFF2-40B4-BE49-F238E27FC236}">
                      <a16:creationId xmlns:a16="http://schemas.microsoft.com/office/drawing/2014/main" id="{B414F77E-A897-4FD1-B516-B8F99EFB891F}"/>
                    </a:ext>
                  </a:extLst>
                </p:cNvPr>
                <p:cNvSpPr txBox="1">
                  <a:spLocks noRot="1" noChangeAspect="1" noMove="1" noResize="1" noEditPoints="1" noAdjustHandles="1" noChangeArrowheads="1" noChangeShapeType="1" noTextEdit="1"/>
                </p:cNvSpPr>
                <p:nvPr/>
              </p:nvSpPr>
              <p:spPr>
                <a:xfrm>
                  <a:off x="10140579" y="5894134"/>
                  <a:ext cx="917977" cy="369332"/>
                </a:xfrm>
                <a:prstGeom prst="rect">
                  <a:avLst/>
                </a:prstGeom>
                <a:blipFill>
                  <a:blip r:embed="rId11"/>
                  <a:stretch>
                    <a:fillRect b="-13333"/>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034467E-4E2C-4B65-8F59-E3FF997D4CFB}"/>
                  </a:ext>
                </a:extLst>
              </p:cNvPr>
              <p:cNvSpPr txBox="1"/>
              <p:nvPr/>
            </p:nvSpPr>
            <p:spPr>
              <a:xfrm>
                <a:off x="4358355" y="4913832"/>
                <a:ext cx="4560416"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𝑐𝑙𝑎𝑠𝑠</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𝑠𝑝𝑎𝑐𝑒</m:t>
                      </m:r>
                      <m:r>
                        <a:rPr lang="en-US" b="0" i="1" smtClean="0">
                          <a:latin typeface="Cambria Math" panose="02040503050406030204" pitchFamily="18" charset="0"/>
                        </a:rPr>
                        <m:t>)</m:t>
                      </m:r>
                    </m:oMath>
                  </m:oMathPara>
                </a14:m>
                <a:endParaRPr lang="en-IL" dirty="0"/>
              </a:p>
            </p:txBody>
          </p:sp>
        </mc:Choice>
        <mc:Fallback xmlns="">
          <p:sp>
            <p:nvSpPr>
              <p:cNvPr id="90" name="TextBox 89">
                <a:extLst>
                  <a:ext uri="{FF2B5EF4-FFF2-40B4-BE49-F238E27FC236}">
                    <a16:creationId xmlns:a16="http://schemas.microsoft.com/office/drawing/2014/main" id="{F034467E-4E2C-4B65-8F59-E3FF997D4CFB}"/>
                  </a:ext>
                </a:extLst>
              </p:cNvPr>
              <p:cNvSpPr txBox="1">
                <a:spLocks noRot="1" noChangeAspect="1" noMove="1" noResize="1" noEditPoints="1" noAdjustHandles="1" noChangeArrowheads="1" noChangeShapeType="1" noTextEdit="1"/>
              </p:cNvSpPr>
              <p:nvPr/>
            </p:nvSpPr>
            <p:spPr>
              <a:xfrm>
                <a:off x="4358355" y="4913832"/>
                <a:ext cx="4560416" cy="404983"/>
              </a:xfrm>
              <a:prstGeom prst="rect">
                <a:avLst/>
              </a:prstGeom>
              <a:blipFill>
                <a:blip r:embed="rId12"/>
                <a:stretch>
                  <a:fillRect b="-8955"/>
                </a:stretch>
              </a:blipFill>
            </p:spPr>
            <p:txBody>
              <a:bodyPr/>
              <a:lstStyle/>
              <a:p>
                <a:r>
                  <a:rPr lang="en-IL">
                    <a:noFill/>
                  </a:rPr>
                  <a:t> </a:t>
                </a:r>
              </a:p>
            </p:txBody>
          </p:sp>
        </mc:Fallback>
      </mc:AlternateContent>
    </p:spTree>
    <p:extLst>
      <p:ext uri="{BB962C8B-B14F-4D97-AF65-F5344CB8AC3E}">
        <p14:creationId xmlns:p14="http://schemas.microsoft.com/office/powerpoint/2010/main" val="822550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rotWithShape="1">
          <a:blip r:embed="rId2"/>
          <a:srcRect b="42914"/>
          <a:stretch/>
        </p:blipFill>
        <p:spPr>
          <a:xfrm>
            <a:off x="535696" y="290557"/>
            <a:ext cx="5560304" cy="3700330"/>
          </a:xfrm>
          <a:prstGeom prst="rect">
            <a:avLst/>
          </a:prstGeom>
        </p:spPr>
      </p:pic>
      <p:sp>
        <p:nvSpPr>
          <p:cNvPr id="5" name="Right Brace 4">
            <a:extLst>
              <a:ext uri="{FF2B5EF4-FFF2-40B4-BE49-F238E27FC236}">
                <a16:creationId xmlns:a16="http://schemas.microsoft.com/office/drawing/2014/main" id="{32D5DBD5-043F-4972-9ACC-2CF691479988}"/>
              </a:ext>
            </a:extLst>
          </p:cNvPr>
          <p:cNvSpPr/>
          <p:nvPr/>
        </p:nvSpPr>
        <p:spPr>
          <a:xfrm>
            <a:off x="6043301" y="2683379"/>
            <a:ext cx="504202" cy="1209234"/>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cxnSp>
        <p:nvCxnSpPr>
          <p:cNvPr id="4" name="Straight Arrow Connector 3">
            <a:extLst>
              <a:ext uri="{FF2B5EF4-FFF2-40B4-BE49-F238E27FC236}">
                <a16:creationId xmlns:a16="http://schemas.microsoft.com/office/drawing/2014/main" id="{176F8FCF-1DC8-440B-9C2A-65885EDA0EC5}"/>
              </a:ext>
            </a:extLst>
          </p:cNvPr>
          <p:cNvCxnSpPr/>
          <p:nvPr/>
        </p:nvCxnSpPr>
        <p:spPr>
          <a:xfrm>
            <a:off x="2415612" y="6352472"/>
            <a:ext cx="4298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E564E03-A2A3-4469-AAE5-D9D42C3A69F7}"/>
              </a:ext>
            </a:extLst>
          </p:cNvPr>
          <p:cNvCxnSpPr>
            <a:cxnSpLocks/>
          </p:cNvCxnSpPr>
          <p:nvPr/>
        </p:nvCxnSpPr>
        <p:spPr>
          <a:xfrm flipV="1">
            <a:off x="2415612" y="4672258"/>
            <a:ext cx="0" cy="1698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308753E-AE63-44DC-88FA-7321B02F52EA}"/>
              </a:ext>
            </a:extLst>
          </p:cNvPr>
          <p:cNvSpPr/>
          <p:nvPr/>
        </p:nvSpPr>
        <p:spPr>
          <a:xfrm>
            <a:off x="2415612" y="5358051"/>
            <a:ext cx="372666" cy="994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Rectangle 73">
            <a:extLst>
              <a:ext uri="{FF2B5EF4-FFF2-40B4-BE49-F238E27FC236}">
                <a16:creationId xmlns:a16="http://schemas.microsoft.com/office/drawing/2014/main" id="{ECF8C405-9702-49F2-8AD4-374E92143E3E}"/>
              </a:ext>
            </a:extLst>
          </p:cNvPr>
          <p:cNvSpPr/>
          <p:nvPr/>
        </p:nvSpPr>
        <p:spPr>
          <a:xfrm>
            <a:off x="2797016" y="5581806"/>
            <a:ext cx="329968" cy="75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5" name="Rectangle 74">
            <a:extLst>
              <a:ext uri="{FF2B5EF4-FFF2-40B4-BE49-F238E27FC236}">
                <a16:creationId xmlns:a16="http://schemas.microsoft.com/office/drawing/2014/main" id="{31F6A720-A08F-468B-9021-41AB46E685B2}"/>
              </a:ext>
            </a:extLst>
          </p:cNvPr>
          <p:cNvSpPr/>
          <p:nvPr/>
        </p:nvSpPr>
        <p:spPr>
          <a:xfrm>
            <a:off x="3136242" y="5159923"/>
            <a:ext cx="309942" cy="11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6" name="Rectangle 75">
            <a:extLst>
              <a:ext uri="{FF2B5EF4-FFF2-40B4-BE49-F238E27FC236}">
                <a16:creationId xmlns:a16="http://schemas.microsoft.com/office/drawing/2014/main" id="{81E532E2-C105-4D3A-9E9C-E90E7D8AEDD5}"/>
              </a:ext>
            </a:extLst>
          </p:cNvPr>
          <p:cNvSpPr/>
          <p:nvPr/>
        </p:nvSpPr>
        <p:spPr>
          <a:xfrm>
            <a:off x="3449124" y="5609272"/>
            <a:ext cx="280733" cy="743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DA78B80-E3D3-46B1-A2F6-A5D2F8FB21C0}"/>
                  </a:ext>
                </a:extLst>
              </p:cNvPr>
              <p:cNvSpPr txBox="1"/>
              <p:nvPr/>
            </p:nvSpPr>
            <p:spPr>
              <a:xfrm>
                <a:off x="2406354" y="634000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77" name="TextBox 76">
                <a:extLst>
                  <a:ext uri="{FF2B5EF4-FFF2-40B4-BE49-F238E27FC236}">
                    <a16:creationId xmlns:a16="http://schemas.microsoft.com/office/drawing/2014/main" id="{9DA78B80-E3D3-46B1-A2F6-A5D2F8FB21C0}"/>
                  </a:ext>
                </a:extLst>
              </p:cNvPr>
              <p:cNvSpPr txBox="1">
                <a:spLocks noRot="1" noChangeAspect="1" noMove="1" noResize="1" noEditPoints="1" noAdjustHandles="1" noChangeArrowheads="1" noChangeShapeType="1" noTextEdit="1"/>
              </p:cNvSpPr>
              <p:nvPr/>
            </p:nvSpPr>
            <p:spPr>
              <a:xfrm>
                <a:off x="2406354" y="6340009"/>
                <a:ext cx="365805"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20E0A27-37E3-4563-88D9-530888857080}"/>
                  </a:ext>
                </a:extLst>
              </p:cNvPr>
              <p:cNvSpPr txBox="1"/>
              <p:nvPr/>
            </p:nvSpPr>
            <p:spPr>
              <a:xfrm>
                <a:off x="2763239" y="634000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8" name="TextBox 77">
                <a:extLst>
                  <a:ext uri="{FF2B5EF4-FFF2-40B4-BE49-F238E27FC236}">
                    <a16:creationId xmlns:a16="http://schemas.microsoft.com/office/drawing/2014/main" id="{720E0A27-37E3-4563-88D9-530888857080}"/>
                  </a:ext>
                </a:extLst>
              </p:cNvPr>
              <p:cNvSpPr txBox="1">
                <a:spLocks noRot="1" noChangeAspect="1" noMove="1" noResize="1" noEditPoints="1" noAdjustHandles="1" noChangeArrowheads="1" noChangeShapeType="1" noTextEdit="1"/>
              </p:cNvSpPr>
              <p:nvPr/>
            </p:nvSpPr>
            <p:spPr>
              <a:xfrm>
                <a:off x="2763239" y="6340009"/>
                <a:ext cx="365805"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798169D-9683-4ED8-82AD-CFD8B067F1DC}"/>
                  </a:ext>
                </a:extLst>
              </p:cNvPr>
              <p:cNvSpPr txBox="1"/>
              <p:nvPr/>
            </p:nvSpPr>
            <p:spPr>
              <a:xfrm>
                <a:off x="3106182" y="634000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IL" dirty="0"/>
              </a:p>
            </p:txBody>
          </p:sp>
        </mc:Choice>
        <mc:Fallback xmlns="">
          <p:sp>
            <p:nvSpPr>
              <p:cNvPr id="79" name="TextBox 78">
                <a:extLst>
                  <a:ext uri="{FF2B5EF4-FFF2-40B4-BE49-F238E27FC236}">
                    <a16:creationId xmlns:a16="http://schemas.microsoft.com/office/drawing/2014/main" id="{A798169D-9683-4ED8-82AD-CFD8B067F1DC}"/>
                  </a:ext>
                </a:extLst>
              </p:cNvPr>
              <p:cNvSpPr txBox="1">
                <a:spLocks noRot="1" noChangeAspect="1" noMove="1" noResize="1" noEditPoints="1" noAdjustHandles="1" noChangeArrowheads="1" noChangeShapeType="1" noTextEdit="1"/>
              </p:cNvSpPr>
              <p:nvPr/>
            </p:nvSpPr>
            <p:spPr>
              <a:xfrm>
                <a:off x="3106182" y="6340009"/>
                <a:ext cx="365805" cy="369332"/>
              </a:xfrm>
              <a:prstGeom prst="rect">
                <a:avLst/>
              </a:prstGeom>
              <a:blipFill>
                <a:blip r:embed="rId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15AA509-CF8C-4FA2-BB6A-5773CB6D7409}"/>
                  </a:ext>
                </a:extLst>
              </p:cNvPr>
              <p:cNvSpPr txBox="1"/>
              <p:nvPr/>
            </p:nvSpPr>
            <p:spPr>
              <a:xfrm>
                <a:off x="333122" y="5190160"/>
                <a:ext cx="1764586"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m:oMathPara>
                </a14:m>
                <a:endParaRPr lang="en-IL" dirty="0"/>
              </a:p>
            </p:txBody>
          </p:sp>
        </mc:Choice>
        <mc:Fallback xmlns="">
          <p:sp>
            <p:nvSpPr>
              <p:cNvPr id="80" name="TextBox 79">
                <a:extLst>
                  <a:ext uri="{FF2B5EF4-FFF2-40B4-BE49-F238E27FC236}">
                    <a16:creationId xmlns:a16="http://schemas.microsoft.com/office/drawing/2014/main" id="{C15AA509-CF8C-4FA2-BB6A-5773CB6D7409}"/>
                  </a:ext>
                </a:extLst>
              </p:cNvPr>
              <p:cNvSpPr txBox="1">
                <a:spLocks noRot="1" noChangeAspect="1" noMove="1" noResize="1" noEditPoints="1" noAdjustHandles="1" noChangeArrowheads="1" noChangeShapeType="1" noTextEdit="1"/>
              </p:cNvSpPr>
              <p:nvPr/>
            </p:nvSpPr>
            <p:spPr>
              <a:xfrm>
                <a:off x="333122" y="5190160"/>
                <a:ext cx="1764586" cy="391646"/>
              </a:xfrm>
              <a:prstGeom prst="rect">
                <a:avLst/>
              </a:prstGeom>
              <a:blipFill>
                <a:blip r:embed="rId6"/>
                <a:stretch>
                  <a:fillRect b="-7692"/>
                </a:stretch>
              </a:blipFill>
            </p:spPr>
            <p:txBody>
              <a:bodyPr/>
              <a:lstStyle/>
              <a:p>
                <a:r>
                  <a:rPr lang="en-IL">
                    <a:noFill/>
                  </a:rPr>
                  <a:t> </a:t>
                </a:r>
              </a:p>
            </p:txBody>
          </p:sp>
        </mc:Fallback>
      </mc:AlternateContent>
      <p:grpSp>
        <p:nvGrpSpPr>
          <p:cNvPr id="89" name="Group 88">
            <a:extLst>
              <a:ext uri="{FF2B5EF4-FFF2-40B4-BE49-F238E27FC236}">
                <a16:creationId xmlns:a16="http://schemas.microsoft.com/office/drawing/2014/main" id="{92BC1DED-0BAC-4077-BF50-B64C206C1F1B}"/>
              </a:ext>
            </a:extLst>
          </p:cNvPr>
          <p:cNvGrpSpPr/>
          <p:nvPr/>
        </p:nvGrpSpPr>
        <p:grpSpPr>
          <a:xfrm>
            <a:off x="8555591" y="595265"/>
            <a:ext cx="2921708" cy="3829472"/>
            <a:chOff x="8136848" y="2466793"/>
            <a:chExt cx="2921708" cy="3829472"/>
          </a:xfrm>
        </p:grpSpPr>
        <p:grpSp>
          <p:nvGrpSpPr>
            <p:cNvPr id="37" name="Group 36">
              <a:extLst>
                <a:ext uri="{FF2B5EF4-FFF2-40B4-BE49-F238E27FC236}">
                  <a16:creationId xmlns:a16="http://schemas.microsoft.com/office/drawing/2014/main" id="{8E943E4E-3095-401D-9DD0-18743DF22228}"/>
                </a:ext>
              </a:extLst>
            </p:cNvPr>
            <p:cNvGrpSpPr/>
            <p:nvPr/>
          </p:nvGrpSpPr>
          <p:grpSpPr>
            <a:xfrm>
              <a:off x="8136848" y="2466793"/>
              <a:ext cx="2840180" cy="3558976"/>
              <a:chOff x="8255237" y="1020778"/>
              <a:chExt cx="2030420" cy="2544281"/>
            </a:xfrm>
          </p:grpSpPr>
          <p:grpSp>
            <p:nvGrpSpPr>
              <p:cNvPr id="42" name="Group 41">
                <a:extLst>
                  <a:ext uri="{FF2B5EF4-FFF2-40B4-BE49-F238E27FC236}">
                    <a16:creationId xmlns:a16="http://schemas.microsoft.com/office/drawing/2014/main" id="{A07170EB-BFDD-4740-9615-1493FFF63D06}"/>
                  </a:ext>
                </a:extLst>
              </p:cNvPr>
              <p:cNvGrpSpPr/>
              <p:nvPr/>
            </p:nvGrpSpPr>
            <p:grpSpPr>
              <a:xfrm>
                <a:off x="8255237" y="1020778"/>
                <a:ext cx="2030420" cy="2544281"/>
                <a:chOff x="8255237" y="1020778"/>
                <a:chExt cx="2030420" cy="2544281"/>
              </a:xfrm>
            </p:grpSpPr>
            <p:grpSp>
              <p:nvGrpSpPr>
                <p:cNvPr id="44" name="Group 43">
                  <a:extLst>
                    <a:ext uri="{FF2B5EF4-FFF2-40B4-BE49-F238E27FC236}">
                      <a16:creationId xmlns:a16="http://schemas.microsoft.com/office/drawing/2014/main" id="{1DF46F2A-6919-44B4-91CA-7080A60FA7E7}"/>
                    </a:ext>
                  </a:extLst>
                </p:cNvPr>
                <p:cNvGrpSpPr/>
                <p:nvPr/>
              </p:nvGrpSpPr>
              <p:grpSpPr>
                <a:xfrm>
                  <a:off x="8255237" y="1020778"/>
                  <a:ext cx="2030420" cy="2544281"/>
                  <a:chOff x="7939043" y="1625125"/>
                  <a:chExt cx="3240279" cy="4060332"/>
                </a:xfrm>
              </p:grpSpPr>
              <p:sp>
                <p:nvSpPr>
                  <p:cNvPr id="47" name="Freeform: Shape 46">
                    <a:extLst>
                      <a:ext uri="{FF2B5EF4-FFF2-40B4-BE49-F238E27FC236}">
                        <a16:creationId xmlns:a16="http://schemas.microsoft.com/office/drawing/2014/main" id="{1BA539ED-34C9-4918-88CF-C38B0EE051C7}"/>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8" name="Group 47">
                    <a:extLst>
                      <a:ext uri="{FF2B5EF4-FFF2-40B4-BE49-F238E27FC236}">
                        <a16:creationId xmlns:a16="http://schemas.microsoft.com/office/drawing/2014/main" id="{D2635A26-39F2-4776-8C38-0BC47CC2687F}"/>
                      </a:ext>
                    </a:extLst>
                  </p:cNvPr>
                  <p:cNvGrpSpPr/>
                  <p:nvPr/>
                </p:nvGrpSpPr>
                <p:grpSpPr>
                  <a:xfrm>
                    <a:off x="7939043" y="1625125"/>
                    <a:ext cx="3240279" cy="4060332"/>
                    <a:chOff x="7631394" y="1112377"/>
                    <a:chExt cx="3240279" cy="4060332"/>
                  </a:xfrm>
                </p:grpSpPr>
                <p:sp>
                  <p:nvSpPr>
                    <p:cNvPr id="49" name="Oval 48">
                      <a:extLst>
                        <a:ext uri="{FF2B5EF4-FFF2-40B4-BE49-F238E27FC236}">
                          <a16:creationId xmlns:a16="http://schemas.microsoft.com/office/drawing/2014/main" id="{CCC3B9A3-D71A-4CF4-9E5A-A589B4986790}"/>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0" name="Oval 49">
                      <a:extLst>
                        <a:ext uri="{FF2B5EF4-FFF2-40B4-BE49-F238E27FC236}">
                          <a16:creationId xmlns:a16="http://schemas.microsoft.com/office/drawing/2014/main" id="{2B03B575-2886-4D75-821D-A13C7E955D7F}"/>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1" name="Oval 50">
                      <a:extLst>
                        <a:ext uri="{FF2B5EF4-FFF2-40B4-BE49-F238E27FC236}">
                          <a16:creationId xmlns:a16="http://schemas.microsoft.com/office/drawing/2014/main" id="{DEC8D409-B3C9-4125-ACC8-82C78D51B28E}"/>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Oval 51">
                      <a:extLst>
                        <a:ext uri="{FF2B5EF4-FFF2-40B4-BE49-F238E27FC236}">
                          <a16:creationId xmlns:a16="http://schemas.microsoft.com/office/drawing/2014/main" id="{151EEBE6-D215-4B9B-AA2B-A2206B5CF4AB}"/>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Star: 5 Points 52">
                      <a:extLst>
                        <a:ext uri="{FF2B5EF4-FFF2-40B4-BE49-F238E27FC236}">
                          <a16:creationId xmlns:a16="http://schemas.microsoft.com/office/drawing/2014/main" id="{B13084E3-CF54-4237-A54B-23CB4B3B451F}"/>
                        </a:ext>
                      </a:extLst>
                    </p:cNvPr>
                    <p:cNvSpPr/>
                    <p:nvPr/>
                  </p:nvSpPr>
                  <p:spPr>
                    <a:xfrm>
                      <a:off x="9115513" y="4883460"/>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Star: 5 Points 53">
                      <a:extLst>
                        <a:ext uri="{FF2B5EF4-FFF2-40B4-BE49-F238E27FC236}">
                          <a16:creationId xmlns:a16="http://schemas.microsoft.com/office/drawing/2014/main" id="{E221CE4B-4CFE-4E21-92C0-B15552510BC5}"/>
                        </a:ext>
                      </a:extLst>
                    </p:cNvPr>
                    <p:cNvSpPr/>
                    <p:nvPr/>
                  </p:nvSpPr>
                  <p:spPr>
                    <a:xfrm>
                      <a:off x="9260137" y="4435921"/>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Star: 5 Points 54">
                      <a:extLst>
                        <a:ext uri="{FF2B5EF4-FFF2-40B4-BE49-F238E27FC236}">
                          <a16:creationId xmlns:a16="http://schemas.microsoft.com/office/drawing/2014/main" id="{C6A99671-1585-4E16-A2E5-3D4DC8D06F85}"/>
                        </a:ext>
                      </a:extLst>
                    </p:cNvPr>
                    <p:cNvSpPr/>
                    <p:nvPr/>
                  </p:nvSpPr>
                  <p:spPr>
                    <a:xfrm>
                      <a:off x="9871160" y="4819058"/>
                      <a:ext cx="289249" cy="289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6" name="Isosceles Triangle 55">
                      <a:extLst>
                        <a:ext uri="{FF2B5EF4-FFF2-40B4-BE49-F238E27FC236}">
                          <a16:creationId xmlns:a16="http://schemas.microsoft.com/office/drawing/2014/main" id="{33F8EA24-1F71-41EE-B33C-38E17B0FDC77}"/>
                        </a:ext>
                      </a:extLst>
                    </p:cNvPr>
                    <p:cNvSpPr/>
                    <p:nvPr/>
                  </p:nvSpPr>
                  <p:spPr>
                    <a:xfrm>
                      <a:off x="9744683" y="4082426"/>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75F4D25B-1144-4844-95E9-EC7AF6695C2C}"/>
                        </a:ext>
                      </a:extLst>
                    </p:cNvPr>
                    <p:cNvCxnSpPr>
                      <a:cxnSpLocks/>
                    </p:cNvCxnSpPr>
                    <p:nvPr/>
                  </p:nvCxnSpPr>
                  <p:spPr>
                    <a:xfrm>
                      <a:off x="7938454" y="4549209"/>
                      <a:ext cx="1159866" cy="41447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ECEEBAA-50B7-44E5-ABE5-76778664BE26}"/>
                        </a:ext>
                      </a:extLst>
                    </p:cNvPr>
                    <p:cNvCxnSpPr>
                      <a:cxnSpLocks/>
                    </p:cNvCxnSpPr>
                    <p:nvPr/>
                  </p:nvCxnSpPr>
                  <p:spPr>
                    <a:xfrm>
                      <a:off x="8389191" y="3767271"/>
                      <a:ext cx="870946" cy="68936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6FC823B-458F-4D7E-85D3-68828C258F34}"/>
                        </a:ext>
                      </a:extLst>
                    </p:cNvPr>
                    <p:cNvCxnSpPr>
                      <a:cxnSpLocks/>
                    </p:cNvCxnSpPr>
                    <p:nvPr/>
                  </p:nvCxnSpPr>
                  <p:spPr>
                    <a:xfrm>
                      <a:off x="9139778" y="3412690"/>
                      <a:ext cx="577895" cy="68467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DD17B73-3A7C-493E-A74A-8AE560534B0E}"/>
                        </a:ext>
                      </a:extLst>
                    </p:cNvPr>
                    <p:cNvCxnSpPr>
                      <a:cxnSpLocks/>
                    </p:cNvCxnSpPr>
                    <p:nvPr/>
                  </p:nvCxnSpPr>
                  <p:spPr>
                    <a:xfrm flipH="1">
                      <a:off x="10041307" y="2973936"/>
                      <a:ext cx="29256" cy="172462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98607202-73B1-4010-8CF8-ACD2FCE2C69F}"/>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2" name="Oval 61">
                      <a:extLst>
                        <a:ext uri="{FF2B5EF4-FFF2-40B4-BE49-F238E27FC236}">
                          <a16:creationId xmlns:a16="http://schemas.microsoft.com/office/drawing/2014/main" id="{734C8E71-C782-4A9D-B3E6-3679AF12BC8C}"/>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3" name="Straight Connector 62">
                      <a:extLst>
                        <a:ext uri="{FF2B5EF4-FFF2-40B4-BE49-F238E27FC236}">
                          <a16:creationId xmlns:a16="http://schemas.microsoft.com/office/drawing/2014/main" id="{8339A3D6-5AD1-4262-B618-A7DE3AEF827A}"/>
                        </a:ext>
                      </a:extLst>
                    </p:cNvPr>
                    <p:cNvCxnSpPr>
                      <a:cxnSpLocks/>
                    </p:cNvCxnSpPr>
                    <p:nvPr/>
                  </p:nvCxnSpPr>
                  <p:spPr>
                    <a:xfrm>
                      <a:off x="9404761" y="1546257"/>
                      <a:ext cx="979746" cy="45598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9F7A73B-8BB6-40AE-8CED-26023FF0DFAA}"/>
                        </a:ext>
                      </a:extLst>
                    </p:cNvPr>
                    <p:cNvCxnSpPr>
                      <a:cxnSpLocks/>
                    </p:cNvCxnSpPr>
                    <p:nvPr/>
                  </p:nvCxnSpPr>
                  <p:spPr>
                    <a:xfrm flipV="1">
                      <a:off x="9043785" y="1193467"/>
                      <a:ext cx="1372925" cy="11879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CDAE3C12-6B99-4B73-BFF2-8598A261E3F4}"/>
                        </a:ext>
                      </a:extLst>
                    </p:cNvPr>
                    <p:cNvSpPr/>
                    <p:nvPr/>
                  </p:nvSpPr>
                  <p:spPr>
                    <a:xfrm>
                      <a:off x="8726255" y="1236291"/>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6" name="Isosceles Triangle 65">
                      <a:extLst>
                        <a:ext uri="{FF2B5EF4-FFF2-40B4-BE49-F238E27FC236}">
                          <a16:creationId xmlns:a16="http://schemas.microsoft.com/office/drawing/2014/main" id="{7076BFFC-4D47-4E67-B222-D9B92DF16504}"/>
                        </a:ext>
                      </a:extLst>
                    </p:cNvPr>
                    <p:cNvSpPr/>
                    <p:nvPr/>
                  </p:nvSpPr>
                  <p:spPr>
                    <a:xfrm>
                      <a:off x="9125313" y="1389335"/>
                      <a:ext cx="245349" cy="21150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7" name="Straight Connector 66">
                      <a:extLst>
                        <a:ext uri="{FF2B5EF4-FFF2-40B4-BE49-F238E27FC236}">
                          <a16:creationId xmlns:a16="http://schemas.microsoft.com/office/drawing/2014/main" id="{A54B93E3-66A8-4464-BB7B-FC192B0D6CF9}"/>
                        </a:ext>
                      </a:extLst>
                    </p:cNvPr>
                    <p:cNvCxnSpPr>
                      <a:cxnSpLocks/>
                    </p:cNvCxnSpPr>
                    <p:nvPr/>
                  </p:nvCxnSpPr>
                  <p:spPr>
                    <a:xfrm>
                      <a:off x="9293406" y="2032475"/>
                      <a:ext cx="623987" cy="53123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5" name="Star: 5 Points 44">
                  <a:extLst>
                    <a:ext uri="{FF2B5EF4-FFF2-40B4-BE49-F238E27FC236}">
                      <a16:creationId xmlns:a16="http://schemas.microsoft.com/office/drawing/2014/main" id="{0CECB2AE-8378-4582-9115-25E6FB3CFF7A}"/>
                    </a:ext>
                  </a:extLst>
                </p:cNvPr>
                <p:cNvSpPr/>
                <p:nvPr/>
              </p:nvSpPr>
              <p:spPr>
                <a:xfrm>
                  <a:off x="9094589" y="145366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6" name="Star: 5 Points 45">
                  <a:extLst>
                    <a:ext uri="{FF2B5EF4-FFF2-40B4-BE49-F238E27FC236}">
                      <a16:creationId xmlns:a16="http://schemas.microsoft.com/office/drawing/2014/main" id="{6F0B4FAE-C505-466D-8DA8-C176ACA90A89}"/>
                    </a:ext>
                  </a:extLst>
                </p:cNvPr>
                <p:cNvSpPr/>
                <p:nvPr/>
              </p:nvSpPr>
              <p:spPr>
                <a:xfrm>
                  <a:off x="8879036" y="1479044"/>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cxnSp>
            <p:nvCxnSpPr>
              <p:cNvPr id="43" name="Straight Connector 42">
                <a:extLst>
                  <a:ext uri="{FF2B5EF4-FFF2-40B4-BE49-F238E27FC236}">
                    <a16:creationId xmlns:a16="http://schemas.microsoft.com/office/drawing/2014/main" id="{B1B28F2F-EE61-448F-86CF-774834624ECC}"/>
                  </a:ext>
                </a:extLst>
              </p:cNvPr>
              <p:cNvCxnSpPr>
                <a:cxnSpLocks/>
              </p:cNvCxnSpPr>
              <p:nvPr/>
            </p:nvCxnSpPr>
            <p:spPr>
              <a:xfrm>
                <a:off x="8961916" y="1722756"/>
                <a:ext cx="128845" cy="43740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82D5632-6BF5-4AD2-950F-D30E4E482B28}"/>
                    </a:ext>
                  </a:extLst>
                </p:cNvPr>
                <p:cNvSpPr txBox="1"/>
                <p:nvPr/>
              </p:nvSpPr>
              <p:spPr>
                <a:xfrm>
                  <a:off x="8900061" y="5926933"/>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1</m:t>
                            </m:r>
                          </m:sub>
                        </m:sSub>
                      </m:oMath>
                    </m:oMathPara>
                  </a14:m>
                  <a:endParaRPr lang="en-IL" dirty="0"/>
                </a:p>
              </p:txBody>
            </p:sp>
          </mc:Choice>
          <mc:Fallback xmlns="">
            <p:sp>
              <p:nvSpPr>
                <p:cNvPr id="84" name="TextBox 83">
                  <a:extLst>
                    <a:ext uri="{FF2B5EF4-FFF2-40B4-BE49-F238E27FC236}">
                      <a16:creationId xmlns:a16="http://schemas.microsoft.com/office/drawing/2014/main" id="{B82D5632-6BF5-4AD2-950F-D30E4E482B28}"/>
                    </a:ext>
                  </a:extLst>
                </p:cNvPr>
                <p:cNvSpPr txBox="1">
                  <a:spLocks noRot="1" noChangeAspect="1" noMove="1" noResize="1" noEditPoints="1" noAdjustHandles="1" noChangeArrowheads="1" noChangeShapeType="1" noTextEdit="1"/>
                </p:cNvSpPr>
                <p:nvPr/>
              </p:nvSpPr>
              <p:spPr>
                <a:xfrm>
                  <a:off x="8900061" y="5926933"/>
                  <a:ext cx="917977"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75AC4EB-8075-4C63-B7D7-156EF1EB3156}"/>
                    </a:ext>
                  </a:extLst>
                </p:cNvPr>
                <p:cNvSpPr txBox="1"/>
                <p:nvPr/>
              </p:nvSpPr>
              <p:spPr>
                <a:xfrm>
                  <a:off x="8800869" y="5291572"/>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2</m:t>
                            </m:r>
                          </m:sub>
                        </m:sSub>
                      </m:oMath>
                    </m:oMathPara>
                  </a14:m>
                  <a:endParaRPr lang="en-IL" dirty="0"/>
                </a:p>
              </p:txBody>
            </p:sp>
          </mc:Choice>
          <mc:Fallback xmlns="">
            <p:sp>
              <p:nvSpPr>
                <p:cNvPr id="85" name="TextBox 84">
                  <a:extLst>
                    <a:ext uri="{FF2B5EF4-FFF2-40B4-BE49-F238E27FC236}">
                      <a16:creationId xmlns:a16="http://schemas.microsoft.com/office/drawing/2014/main" id="{075AC4EB-8075-4C63-B7D7-156EF1EB3156}"/>
                    </a:ext>
                  </a:extLst>
                </p:cNvPr>
                <p:cNvSpPr txBox="1">
                  <a:spLocks noRot="1" noChangeAspect="1" noMove="1" noResize="1" noEditPoints="1" noAdjustHandles="1" noChangeArrowheads="1" noChangeShapeType="1" noTextEdit="1"/>
                </p:cNvSpPr>
                <p:nvPr/>
              </p:nvSpPr>
              <p:spPr>
                <a:xfrm>
                  <a:off x="8800869" y="5291572"/>
                  <a:ext cx="917977"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649C1D8-6D8F-4ED2-9845-6755E7A7693F}"/>
                    </a:ext>
                  </a:extLst>
                </p:cNvPr>
                <p:cNvSpPr txBox="1"/>
                <p:nvPr/>
              </p:nvSpPr>
              <p:spPr>
                <a:xfrm>
                  <a:off x="9267603" y="4993619"/>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3</m:t>
                            </m:r>
                          </m:sub>
                        </m:sSub>
                      </m:oMath>
                    </m:oMathPara>
                  </a14:m>
                  <a:endParaRPr lang="en-IL" dirty="0"/>
                </a:p>
              </p:txBody>
            </p:sp>
          </mc:Choice>
          <mc:Fallback xmlns="">
            <p:sp>
              <p:nvSpPr>
                <p:cNvPr id="86" name="TextBox 85">
                  <a:extLst>
                    <a:ext uri="{FF2B5EF4-FFF2-40B4-BE49-F238E27FC236}">
                      <a16:creationId xmlns:a16="http://schemas.microsoft.com/office/drawing/2014/main" id="{B649C1D8-6D8F-4ED2-9845-6755E7A7693F}"/>
                    </a:ext>
                  </a:extLst>
                </p:cNvPr>
                <p:cNvSpPr txBox="1">
                  <a:spLocks noRot="1" noChangeAspect="1" noMove="1" noResize="1" noEditPoints="1" noAdjustHandles="1" noChangeArrowheads="1" noChangeShapeType="1" noTextEdit="1"/>
                </p:cNvSpPr>
                <p:nvPr/>
              </p:nvSpPr>
              <p:spPr>
                <a:xfrm>
                  <a:off x="9267603" y="4993619"/>
                  <a:ext cx="917977" cy="369332"/>
                </a:xfrm>
                <a:prstGeom prst="rect">
                  <a:avLst/>
                </a:prstGeom>
                <a:blipFill>
                  <a:blip r:embed="rId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F3B6C27-E37A-400E-AA36-60D56EF23B5E}"/>
                    </a:ext>
                  </a:extLst>
                </p:cNvPr>
                <p:cNvSpPr txBox="1"/>
                <p:nvPr/>
              </p:nvSpPr>
              <p:spPr>
                <a:xfrm>
                  <a:off x="8297499" y="3058751"/>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4</m:t>
                            </m:r>
                          </m:sub>
                        </m:sSub>
                      </m:oMath>
                    </m:oMathPara>
                  </a14:m>
                  <a:endParaRPr lang="en-IL" dirty="0"/>
                </a:p>
              </p:txBody>
            </p:sp>
          </mc:Choice>
          <mc:Fallback xmlns="">
            <p:sp>
              <p:nvSpPr>
                <p:cNvPr id="87" name="TextBox 86">
                  <a:extLst>
                    <a:ext uri="{FF2B5EF4-FFF2-40B4-BE49-F238E27FC236}">
                      <a16:creationId xmlns:a16="http://schemas.microsoft.com/office/drawing/2014/main" id="{EF3B6C27-E37A-400E-AA36-60D56EF23B5E}"/>
                    </a:ext>
                  </a:extLst>
                </p:cNvPr>
                <p:cNvSpPr txBox="1">
                  <a:spLocks noRot="1" noChangeAspect="1" noMove="1" noResize="1" noEditPoints="1" noAdjustHandles="1" noChangeArrowheads="1" noChangeShapeType="1" noTextEdit="1"/>
                </p:cNvSpPr>
                <p:nvPr/>
              </p:nvSpPr>
              <p:spPr>
                <a:xfrm>
                  <a:off x="8297499" y="3058751"/>
                  <a:ext cx="917977" cy="369332"/>
                </a:xfrm>
                <a:prstGeom prst="rect">
                  <a:avLst/>
                </a:prstGeom>
                <a:blipFill>
                  <a:blip r:embed="rId10"/>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414F77E-A897-4FD1-B516-B8F99EFB891F}"/>
                    </a:ext>
                  </a:extLst>
                </p:cNvPr>
                <p:cNvSpPr txBox="1"/>
                <p:nvPr/>
              </p:nvSpPr>
              <p:spPr>
                <a:xfrm>
                  <a:off x="10140579" y="5894134"/>
                  <a:ext cx="9179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5</m:t>
                            </m:r>
                          </m:sub>
                        </m:sSub>
                      </m:oMath>
                    </m:oMathPara>
                  </a14:m>
                  <a:endParaRPr lang="en-IL" dirty="0"/>
                </a:p>
              </p:txBody>
            </p:sp>
          </mc:Choice>
          <mc:Fallback xmlns="">
            <p:sp>
              <p:nvSpPr>
                <p:cNvPr id="88" name="TextBox 87">
                  <a:extLst>
                    <a:ext uri="{FF2B5EF4-FFF2-40B4-BE49-F238E27FC236}">
                      <a16:creationId xmlns:a16="http://schemas.microsoft.com/office/drawing/2014/main" id="{B414F77E-A897-4FD1-B516-B8F99EFB891F}"/>
                    </a:ext>
                  </a:extLst>
                </p:cNvPr>
                <p:cNvSpPr txBox="1">
                  <a:spLocks noRot="1" noChangeAspect="1" noMove="1" noResize="1" noEditPoints="1" noAdjustHandles="1" noChangeArrowheads="1" noChangeShapeType="1" noTextEdit="1"/>
                </p:cNvSpPr>
                <p:nvPr/>
              </p:nvSpPr>
              <p:spPr>
                <a:xfrm>
                  <a:off x="10140579" y="5894134"/>
                  <a:ext cx="917977" cy="369332"/>
                </a:xfrm>
                <a:prstGeom prst="rect">
                  <a:avLst/>
                </a:prstGeom>
                <a:blipFill>
                  <a:blip r:embed="rId11"/>
                  <a:stretch>
                    <a:fillRect b="-13333"/>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034467E-4E2C-4B65-8F59-E3FF997D4CFB}"/>
                  </a:ext>
                </a:extLst>
              </p:cNvPr>
              <p:cNvSpPr txBox="1"/>
              <p:nvPr/>
            </p:nvSpPr>
            <p:spPr>
              <a:xfrm>
                <a:off x="4358355" y="4913832"/>
                <a:ext cx="4560416"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𝑐𝑙𝑎𝑠𝑠</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𝑠𝑝𝑎𝑐𝑒</m:t>
                      </m:r>
                      <m:r>
                        <a:rPr lang="en-US" b="0" i="1" smtClean="0">
                          <a:latin typeface="Cambria Math" panose="02040503050406030204" pitchFamily="18" charset="0"/>
                        </a:rPr>
                        <m:t>)</m:t>
                      </m:r>
                    </m:oMath>
                  </m:oMathPara>
                </a14:m>
                <a:endParaRPr lang="en-IL" dirty="0"/>
              </a:p>
            </p:txBody>
          </p:sp>
        </mc:Choice>
        <mc:Fallback xmlns="">
          <p:sp>
            <p:nvSpPr>
              <p:cNvPr id="90" name="TextBox 89">
                <a:extLst>
                  <a:ext uri="{FF2B5EF4-FFF2-40B4-BE49-F238E27FC236}">
                    <a16:creationId xmlns:a16="http://schemas.microsoft.com/office/drawing/2014/main" id="{F034467E-4E2C-4B65-8F59-E3FF997D4CFB}"/>
                  </a:ext>
                </a:extLst>
              </p:cNvPr>
              <p:cNvSpPr txBox="1">
                <a:spLocks noRot="1" noChangeAspect="1" noMove="1" noResize="1" noEditPoints="1" noAdjustHandles="1" noChangeArrowheads="1" noChangeShapeType="1" noTextEdit="1"/>
              </p:cNvSpPr>
              <p:nvPr/>
            </p:nvSpPr>
            <p:spPr>
              <a:xfrm>
                <a:off x="4358355" y="4913832"/>
                <a:ext cx="4560416" cy="404983"/>
              </a:xfrm>
              <a:prstGeom prst="rect">
                <a:avLst/>
              </a:prstGeom>
              <a:blipFill>
                <a:blip r:embed="rId12"/>
                <a:stretch>
                  <a:fillRect b="-8955"/>
                </a:stretch>
              </a:blipFill>
            </p:spPr>
            <p:txBody>
              <a:bodyPr/>
              <a:lstStyle/>
              <a:p>
                <a:r>
                  <a:rPr lang="en-IL">
                    <a:noFill/>
                  </a:rPr>
                  <a:t> </a:t>
                </a:r>
              </a:p>
            </p:txBody>
          </p:sp>
        </mc:Fallback>
      </mc:AlternateContent>
      <p:cxnSp>
        <p:nvCxnSpPr>
          <p:cNvPr id="6" name="Straight Connector 5">
            <a:extLst>
              <a:ext uri="{FF2B5EF4-FFF2-40B4-BE49-F238E27FC236}">
                <a16:creationId xmlns:a16="http://schemas.microsoft.com/office/drawing/2014/main" id="{10AC9352-009C-4532-83B8-AFA586417174}"/>
              </a:ext>
            </a:extLst>
          </p:cNvPr>
          <p:cNvCxnSpPr/>
          <p:nvPr/>
        </p:nvCxnSpPr>
        <p:spPr>
          <a:xfrm>
            <a:off x="2019656" y="5435125"/>
            <a:ext cx="4802736"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4213A23-D498-4DDF-98CA-D0772CEEFFA7}"/>
              </a:ext>
            </a:extLst>
          </p:cNvPr>
          <p:cNvSpPr/>
          <p:nvPr/>
        </p:nvSpPr>
        <p:spPr>
          <a:xfrm>
            <a:off x="3735789" y="5855261"/>
            <a:ext cx="280733" cy="4972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392040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rotWithShape="1">
          <a:blip r:embed="rId2"/>
          <a:srcRect b="15623"/>
          <a:stretch/>
        </p:blipFill>
        <p:spPr>
          <a:xfrm>
            <a:off x="535696" y="290556"/>
            <a:ext cx="5560304" cy="5469311"/>
          </a:xfrm>
          <a:prstGeom prst="rect">
            <a:avLst/>
          </a:prstGeom>
        </p:spPr>
      </p:pic>
      <p:sp>
        <p:nvSpPr>
          <p:cNvPr id="6" name="Right Brace 5">
            <a:extLst>
              <a:ext uri="{FF2B5EF4-FFF2-40B4-BE49-F238E27FC236}">
                <a16:creationId xmlns:a16="http://schemas.microsoft.com/office/drawing/2014/main" id="{C35A1180-E02E-4CB2-B8DF-2C96823F8C24}"/>
              </a:ext>
            </a:extLst>
          </p:cNvPr>
          <p:cNvSpPr/>
          <p:nvPr/>
        </p:nvSpPr>
        <p:spPr>
          <a:xfrm>
            <a:off x="6043301" y="4050709"/>
            <a:ext cx="504202" cy="1452784"/>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164097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390672" cy="769441"/>
          </a:xfrm>
          <a:prstGeom prst="rect">
            <a:avLst/>
          </a:prstGeom>
          <a:noFill/>
        </p:spPr>
        <p:txBody>
          <a:bodyPr wrap="none" rtlCol="0">
            <a:spAutoFit/>
          </a:bodyPr>
          <a:lstStyle/>
          <a:p>
            <a:r>
              <a:rPr lang="en-US" sz="4400" dirty="0"/>
              <a:t>Sher and Alon</a:t>
            </a:r>
            <a:endParaRPr lang="en-IL" sz="4400" dirty="0"/>
          </a:p>
        </p:txBody>
      </p:sp>
      <p:grpSp>
        <p:nvGrpSpPr>
          <p:cNvPr id="8" name="Group 7">
            <a:extLst>
              <a:ext uri="{FF2B5EF4-FFF2-40B4-BE49-F238E27FC236}">
                <a16:creationId xmlns:a16="http://schemas.microsoft.com/office/drawing/2014/main" id="{1EB37FE6-2B37-4CD7-BD06-7E8059CB78E8}"/>
              </a:ext>
            </a:extLst>
          </p:cNvPr>
          <p:cNvGrpSpPr/>
          <p:nvPr/>
        </p:nvGrpSpPr>
        <p:grpSpPr>
          <a:xfrm>
            <a:off x="2068944" y="3251200"/>
            <a:ext cx="8328627" cy="1323439"/>
            <a:chOff x="2216727" y="1801091"/>
            <a:chExt cx="8328627" cy="1323439"/>
          </a:xfrm>
        </p:grpSpPr>
        <p:sp>
          <p:nvSpPr>
            <p:cNvPr id="5" name="TextBox 4">
              <a:extLst>
                <a:ext uri="{FF2B5EF4-FFF2-40B4-BE49-F238E27FC236}">
                  <a16:creationId xmlns:a16="http://schemas.microsoft.com/office/drawing/2014/main" id="{513625B2-81C0-4B63-8287-B35E04752894}"/>
                </a:ext>
              </a:extLst>
            </p:cNvPr>
            <p:cNvSpPr txBox="1"/>
            <p:nvPr/>
          </p:nvSpPr>
          <p:spPr>
            <a:xfrm>
              <a:off x="2216727" y="1801091"/>
              <a:ext cx="8328627" cy="584775"/>
            </a:xfrm>
            <a:prstGeom prst="rect">
              <a:avLst/>
            </a:prstGeom>
            <a:noFill/>
          </p:spPr>
          <p:txBody>
            <a:bodyPr wrap="none" rtlCol="0">
              <a:spAutoFit/>
            </a:bodyPr>
            <a:lstStyle/>
            <a:p>
              <a:r>
                <a:rPr lang="en-US" sz="3200" dirty="0"/>
                <a:t>Probabilistic Data Association for Semantic SLAM</a:t>
              </a:r>
              <a:endParaRPr lang="en-IL" sz="3200" dirty="0"/>
            </a:p>
          </p:txBody>
        </p:sp>
        <p:sp>
          <p:nvSpPr>
            <p:cNvPr id="6" name="TextBox 5">
              <a:extLst>
                <a:ext uri="{FF2B5EF4-FFF2-40B4-BE49-F238E27FC236}">
                  <a16:creationId xmlns:a16="http://schemas.microsoft.com/office/drawing/2014/main" id="{D592FAF9-DC28-44F8-AE8C-5D9CC0FD98E0}"/>
                </a:ext>
              </a:extLst>
            </p:cNvPr>
            <p:cNvSpPr txBox="1"/>
            <p:nvPr/>
          </p:nvSpPr>
          <p:spPr>
            <a:xfrm>
              <a:off x="2918691" y="2385866"/>
              <a:ext cx="6547370" cy="369332"/>
            </a:xfrm>
            <a:prstGeom prst="rect">
              <a:avLst/>
            </a:prstGeom>
            <a:noFill/>
          </p:spPr>
          <p:txBody>
            <a:bodyPr wrap="none" rtlCol="0">
              <a:spAutoFit/>
            </a:bodyPr>
            <a:lstStyle/>
            <a:p>
              <a:r>
                <a:rPr lang="en-US" dirty="0">
                  <a:solidFill>
                    <a:schemeClr val="bg2">
                      <a:lumMod val="50000"/>
                    </a:schemeClr>
                  </a:solidFill>
                </a:rPr>
                <a:t>Sean L. Bowman, Nikolay </a:t>
              </a:r>
              <a:r>
                <a:rPr lang="en-US" dirty="0" err="1">
                  <a:solidFill>
                    <a:schemeClr val="bg2">
                      <a:lumMod val="50000"/>
                    </a:schemeClr>
                  </a:solidFill>
                </a:rPr>
                <a:t>Atanasov</a:t>
              </a:r>
              <a:r>
                <a:rPr lang="en-US" dirty="0">
                  <a:solidFill>
                    <a:schemeClr val="bg2">
                      <a:lumMod val="50000"/>
                    </a:schemeClr>
                  </a:solidFill>
                </a:rPr>
                <a:t>, Kostas </a:t>
              </a:r>
              <a:r>
                <a:rPr lang="en-US" dirty="0" err="1">
                  <a:solidFill>
                    <a:schemeClr val="bg2">
                      <a:lumMod val="50000"/>
                    </a:schemeClr>
                  </a:solidFill>
                </a:rPr>
                <a:t>Daniilidis</a:t>
              </a:r>
              <a:r>
                <a:rPr lang="en-US" dirty="0">
                  <a:solidFill>
                    <a:schemeClr val="bg2">
                      <a:lumMod val="50000"/>
                    </a:schemeClr>
                  </a:solidFill>
                </a:rPr>
                <a:t>, George J. Papas</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93EB0858-82FF-4BBD-88BE-4DBF633CB3DA}"/>
                </a:ext>
              </a:extLst>
            </p:cNvPr>
            <p:cNvSpPr txBox="1"/>
            <p:nvPr/>
          </p:nvSpPr>
          <p:spPr>
            <a:xfrm>
              <a:off x="5721927" y="2755198"/>
              <a:ext cx="1144865" cy="369332"/>
            </a:xfrm>
            <a:prstGeom prst="rect">
              <a:avLst/>
            </a:prstGeom>
            <a:noFill/>
          </p:spPr>
          <p:txBody>
            <a:bodyPr wrap="none" rtlCol="0">
              <a:spAutoFit/>
            </a:bodyPr>
            <a:lstStyle/>
            <a:p>
              <a:r>
                <a:rPr lang="en-US" dirty="0">
                  <a:solidFill>
                    <a:schemeClr val="bg2">
                      <a:lumMod val="50000"/>
                    </a:schemeClr>
                  </a:solidFill>
                </a:rPr>
                <a:t>ICRA 2017</a:t>
              </a:r>
              <a:endParaRPr lang="en-IL" dirty="0">
                <a:solidFill>
                  <a:schemeClr val="bg2">
                    <a:lumMod val="50000"/>
                  </a:schemeClr>
                </a:solidFill>
              </a:endParaRPr>
            </a:p>
          </p:txBody>
        </p:sp>
      </p:grpSp>
      <p:grpSp>
        <p:nvGrpSpPr>
          <p:cNvPr id="9" name="Group 8">
            <a:extLst>
              <a:ext uri="{FF2B5EF4-FFF2-40B4-BE49-F238E27FC236}">
                <a16:creationId xmlns:a16="http://schemas.microsoft.com/office/drawing/2014/main" id="{9FADF10A-2ACF-46FD-82DC-6AB497DC0BB3}"/>
              </a:ext>
            </a:extLst>
          </p:cNvPr>
          <p:cNvGrpSpPr/>
          <p:nvPr/>
        </p:nvGrpSpPr>
        <p:grpSpPr>
          <a:xfrm>
            <a:off x="1446186" y="1379518"/>
            <a:ext cx="9196813" cy="1323439"/>
            <a:chOff x="2216727" y="1801091"/>
            <a:chExt cx="9196813" cy="1323439"/>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11" name="TextBox 10">
              <a:extLst>
                <a:ext uri="{FF2B5EF4-FFF2-40B4-BE49-F238E27FC236}">
                  <a16:creationId xmlns:a16="http://schemas.microsoft.com/office/drawing/2014/main" id="{E0E93AFD-91C5-4DDF-A27A-C8BBEF346EB7}"/>
                </a:ext>
              </a:extLst>
            </p:cNvPr>
            <p:cNvSpPr txBox="1"/>
            <p:nvPr/>
          </p:nvSpPr>
          <p:spPr>
            <a:xfrm>
              <a:off x="3288146" y="2385866"/>
              <a:ext cx="6689845"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a:t>
              </a:r>
              <a:r>
                <a:rPr lang="en-US" dirty="0" err="1">
                  <a:solidFill>
                    <a:schemeClr val="bg2">
                      <a:lumMod val="50000"/>
                    </a:schemeClr>
                  </a:solidFill>
                </a:rPr>
                <a:t>onathan</a:t>
              </a:r>
              <a:r>
                <a:rPr lang="en-US" dirty="0">
                  <a:solidFill>
                    <a:schemeClr val="bg2">
                      <a:lumMod val="50000"/>
                    </a:schemeClr>
                  </a:solidFill>
                </a:rPr>
                <a:t> P. How</a:t>
              </a:r>
              <a:endParaRPr lang="en-IL" dirty="0">
                <a:solidFill>
                  <a:schemeClr val="bg2">
                    <a:lumMod val="50000"/>
                  </a:schemeClr>
                </a:solidFill>
              </a:endParaRPr>
            </a:p>
          </p:txBody>
        </p:sp>
        <p:sp>
          <p:nvSpPr>
            <p:cNvPr id="12" name="TextBox 11">
              <a:extLst>
                <a:ext uri="{FF2B5EF4-FFF2-40B4-BE49-F238E27FC236}">
                  <a16:creationId xmlns:a16="http://schemas.microsoft.com/office/drawing/2014/main" id="{AB46966B-E7F5-4DF2-B770-E8EBB2620C28}"/>
                </a:ext>
              </a:extLst>
            </p:cNvPr>
            <p:cNvSpPr txBox="1"/>
            <p:nvPr/>
          </p:nvSpPr>
          <p:spPr>
            <a:xfrm>
              <a:off x="5721927" y="2755198"/>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sp>
        <p:nvSpPr>
          <p:cNvPr id="13" name="Rectangle 12">
            <a:extLst>
              <a:ext uri="{FF2B5EF4-FFF2-40B4-BE49-F238E27FC236}">
                <a16:creationId xmlns:a16="http://schemas.microsoft.com/office/drawing/2014/main" id="{79BE05B6-65EA-4E31-97A8-340C6ADDFBE3}"/>
              </a:ext>
            </a:extLst>
          </p:cNvPr>
          <p:cNvSpPr/>
          <p:nvPr/>
        </p:nvSpPr>
        <p:spPr>
          <a:xfrm>
            <a:off x="1365020" y="1345333"/>
            <a:ext cx="9359144" cy="6531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 name="Straight Connector 15">
            <a:extLst>
              <a:ext uri="{FF2B5EF4-FFF2-40B4-BE49-F238E27FC236}">
                <a16:creationId xmlns:a16="http://schemas.microsoft.com/office/drawing/2014/main" id="{AE143097-CA7A-4F49-B27E-DE8F9685804A}"/>
              </a:ext>
            </a:extLst>
          </p:cNvPr>
          <p:cNvCxnSpPr>
            <a:cxnSpLocks/>
          </p:cNvCxnSpPr>
          <p:nvPr/>
        </p:nvCxnSpPr>
        <p:spPr>
          <a:xfrm>
            <a:off x="2517605" y="1870195"/>
            <a:ext cx="218370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3A0605-6019-4C26-9437-1AA537396B89}"/>
              </a:ext>
            </a:extLst>
          </p:cNvPr>
          <p:cNvCxnSpPr>
            <a:cxnSpLocks/>
          </p:cNvCxnSpPr>
          <p:nvPr/>
        </p:nvCxnSpPr>
        <p:spPr>
          <a:xfrm>
            <a:off x="7684655" y="3771323"/>
            <a:ext cx="1522795"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51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rotWithShape="1">
          <a:blip r:embed="rId2"/>
          <a:srcRect b="7844"/>
          <a:stretch/>
        </p:blipFill>
        <p:spPr>
          <a:xfrm>
            <a:off x="535696" y="290556"/>
            <a:ext cx="5560304" cy="5973511"/>
          </a:xfrm>
          <a:prstGeom prst="rect">
            <a:avLst/>
          </a:prstGeom>
        </p:spPr>
      </p:pic>
      <p:sp>
        <p:nvSpPr>
          <p:cNvPr id="7" name="Right Brace 6">
            <a:extLst>
              <a:ext uri="{FF2B5EF4-FFF2-40B4-BE49-F238E27FC236}">
                <a16:creationId xmlns:a16="http://schemas.microsoft.com/office/drawing/2014/main" id="{3F5187C3-FA96-4F4C-A339-61FC03DF898A}"/>
              </a:ext>
            </a:extLst>
          </p:cNvPr>
          <p:cNvSpPr/>
          <p:nvPr/>
        </p:nvSpPr>
        <p:spPr>
          <a:xfrm>
            <a:off x="5950256" y="5512036"/>
            <a:ext cx="291488" cy="542657"/>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pic>
        <p:nvPicPr>
          <p:cNvPr id="4" name="Picture 3">
            <a:extLst>
              <a:ext uri="{FF2B5EF4-FFF2-40B4-BE49-F238E27FC236}">
                <a16:creationId xmlns:a16="http://schemas.microsoft.com/office/drawing/2014/main" id="{894E07AE-0586-41AD-9C98-E48254A2ABFF}"/>
              </a:ext>
            </a:extLst>
          </p:cNvPr>
          <p:cNvPicPr>
            <a:picLocks noChangeAspect="1"/>
          </p:cNvPicPr>
          <p:nvPr/>
        </p:nvPicPr>
        <p:blipFill rotWithShape="1">
          <a:blip r:embed="rId3"/>
          <a:srcRect r="33732"/>
          <a:stretch/>
        </p:blipFill>
        <p:spPr>
          <a:xfrm>
            <a:off x="6998517" y="3662715"/>
            <a:ext cx="2901133" cy="2120649"/>
          </a:xfrm>
          <a:prstGeom prst="rect">
            <a:avLst/>
          </a:prstGeom>
        </p:spPr>
      </p:pic>
    </p:spTree>
    <p:extLst>
      <p:ext uri="{BB962C8B-B14F-4D97-AF65-F5344CB8AC3E}">
        <p14:creationId xmlns:p14="http://schemas.microsoft.com/office/powerpoint/2010/main" val="3706083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2"/>
          <a:stretch>
            <a:fillRect/>
          </a:stretch>
        </p:blipFill>
        <p:spPr>
          <a:xfrm>
            <a:off x="535696" y="290556"/>
            <a:ext cx="5560304" cy="6481985"/>
          </a:xfrm>
          <a:prstGeom prst="rect">
            <a:avLst/>
          </a:prstGeom>
        </p:spPr>
      </p:pic>
      <p:sp>
        <p:nvSpPr>
          <p:cNvPr id="7" name="Right Brace 6">
            <a:extLst>
              <a:ext uri="{FF2B5EF4-FFF2-40B4-BE49-F238E27FC236}">
                <a16:creationId xmlns:a16="http://schemas.microsoft.com/office/drawing/2014/main" id="{3F5187C3-FA96-4F4C-A339-61FC03DF898A}"/>
              </a:ext>
            </a:extLst>
          </p:cNvPr>
          <p:cNvSpPr/>
          <p:nvPr/>
        </p:nvSpPr>
        <p:spPr>
          <a:xfrm>
            <a:off x="6007694" y="6229883"/>
            <a:ext cx="291488" cy="542657"/>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1149089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74A4B8-6CE6-4B58-8663-AF4984E9CF9E}"/>
              </a:ext>
            </a:extLst>
          </p:cNvPr>
          <p:cNvSpPr txBox="1"/>
          <p:nvPr/>
        </p:nvSpPr>
        <p:spPr>
          <a:xfrm>
            <a:off x="4816258" y="3075057"/>
            <a:ext cx="2403287" cy="707886"/>
          </a:xfrm>
          <a:prstGeom prst="rect">
            <a:avLst/>
          </a:prstGeom>
          <a:noFill/>
        </p:spPr>
        <p:txBody>
          <a:bodyPr wrap="none" rtlCol="0">
            <a:spAutoFit/>
          </a:bodyPr>
          <a:lstStyle/>
          <a:p>
            <a:r>
              <a:rPr lang="en-US" sz="4000" dirty="0"/>
              <a:t>Simulation</a:t>
            </a:r>
            <a:endParaRPr lang="en-IL" sz="4000" dirty="0"/>
          </a:p>
        </p:txBody>
      </p:sp>
    </p:spTree>
    <p:extLst>
      <p:ext uri="{BB962C8B-B14F-4D97-AF65-F5344CB8AC3E}">
        <p14:creationId xmlns:p14="http://schemas.microsoft.com/office/powerpoint/2010/main" val="104808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197585" y="1454176"/>
            <a:ext cx="5152780" cy="4393166"/>
            <a:chOff x="1108147" y="774391"/>
            <a:chExt cx="3478940" cy="2966083"/>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stretch>
              <a:fillRect/>
            </a:stretch>
          </p:blipFill>
          <p:spPr>
            <a:xfrm>
              <a:off x="1108147" y="774391"/>
              <a:ext cx="3264569" cy="2351027"/>
            </a:xfrm>
            <a:prstGeom prst="rect">
              <a:avLst/>
            </a:prstGeom>
          </p:spPr>
        </p:pic>
        <mc:AlternateContent xmlns:mc="http://schemas.openxmlformats.org/markup-compatibility/2006">
          <mc:Choice xmlns:a14="http://schemas.microsoft.com/office/drawing/2010/main"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646208"/>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m:rPr>
                            <m:nor/>
                          </m:rPr>
                          <a:rPr lang="en-US" b="0" i="0" smtClean="0"/>
                          <m:t>NP</m:t>
                        </m:r>
                        <m:r>
                          <m:rPr>
                            <m:nor/>
                          </m:rPr>
                          <a:rPr lang="en-US" b="0" i="0" smtClean="0"/>
                          <m:t> - </m:t>
                        </m:r>
                        <m:r>
                          <m:rPr>
                            <m:nor/>
                          </m:rPr>
                          <a:rPr lang="en-US" b="0" i="0" smtClean="0"/>
                          <m:t>Graph</m:t>
                        </m:r>
                        <m:r>
                          <m:rPr>
                            <m:nor/>
                          </m:rPr>
                          <a:rPr lang="en-US" b="0" i="0" smtClean="0"/>
                          <m:t> </m:t>
                        </m:r>
                        <m:r>
                          <m:rPr>
                            <m:nor/>
                          </m:rPr>
                          <a:rPr lang="en-US" b="0" i="0" smtClean="0"/>
                          <m:t>after</m:t>
                        </m:r>
                        <m:r>
                          <m:rPr>
                            <m:nor/>
                          </m:rPr>
                          <a:rPr lang="en-US" b="0" i="0" smtClean="0"/>
                          <m:t> </m:t>
                        </m:r>
                        <m:r>
                          <a:rPr lang="en-US" b="0" i="1" smtClean="0">
                            <a:latin typeface="Cambria Math" panose="02040503050406030204" pitchFamily="18" charset="0"/>
                          </a:rPr>
                          <m:t>0</m:t>
                        </m:r>
                        <m:r>
                          <m:rPr>
                            <m:nor/>
                          </m:rPr>
                          <a:rPr lang="en-US" b="0" i="0" smtClean="0"/>
                          <m:t> </m:t>
                        </m:r>
                        <m:r>
                          <m:rPr>
                            <m:nor/>
                          </m:rPr>
                          <a:rPr lang="en-US" b="0" i="0" smtClean="0"/>
                          <m:t>ite</m:t>
                        </m:r>
                        <m:r>
                          <m:rPr>
                            <m:nor/>
                          </m:rPr>
                          <a:rPr lang="en-US"/>
                          <m:t>ration</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1098</m:t>
                        </m:r>
                        <m:r>
                          <a:rPr lang="en-US" i="1">
                            <a:latin typeface="Cambria Math" panose="02040503050406030204" pitchFamily="18" charset="0"/>
                          </a:rPr>
                          <m:t> </m:t>
                        </m:r>
                        <m:r>
                          <a:rPr lang="en-US" i="1">
                            <a:latin typeface="Cambria Math" panose="02040503050406030204" pitchFamily="18" charset="0"/>
                          </a:rPr>
                          <m:t>𝑜𝑏𝑗𝑒𝑐𝑡𝑠</m:t>
                        </m:r>
                        <m:r>
                          <a:rPr lang="en-US" b="0" i="1" smtClean="0">
                            <a:latin typeface="Cambria Math" panose="02040503050406030204" pitchFamily="18" charset="0"/>
                          </a:rPr>
                          <m:t> </m:t>
                        </m:r>
                        <m:r>
                          <a:rPr lang="en-US" i="1">
                            <a:latin typeface="Cambria Math" panose="02040503050406030204" pitchFamily="18" charset="0"/>
                          </a:rPr>
                          <m:t>𝑑𝑒𝑡𝑒𝑐𝑡𝑒𝑑</m:t>
                        </m:r>
                      </m:oMath>
                    </m:oMathPara>
                  </a14:m>
                  <a:endParaRPr lang="en-US"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𝑗𝑢𝑠𝑡</m:t>
                        </m:r>
                        <m:r>
                          <a:rPr lang="en-US" b="0" i="1" smtClean="0">
                            <a:latin typeface="Cambria Math" panose="02040503050406030204" pitchFamily="18" charset="0"/>
                          </a:rPr>
                          <m:t> </m:t>
                        </m:r>
                        <m:r>
                          <a:rPr lang="en-US" b="0" i="1" smtClean="0">
                            <a:latin typeface="Cambria Math" panose="02040503050406030204" pitchFamily="18" charset="0"/>
                          </a:rPr>
                          <m:t>𝐹𝐵𝐹</m:t>
                        </m:r>
                      </m:oMath>
                    </m:oMathPara>
                  </a14:m>
                  <a:endParaRPr lang="he-IL" dirty="0"/>
                </a:p>
              </p:txBody>
            </p:sp>
          </mc:Choice>
          <mc:Fallback>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646208"/>
                </a:xfrm>
                <a:prstGeom prst="rect">
                  <a:avLst/>
                </a:prstGeom>
                <a:blipFill>
                  <a:blip r:embed="rId4"/>
                  <a:stretch>
                    <a:fillRect b="-191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mc:Choice xmlns:a14="http://schemas.microsoft.com/office/drawing/2010/main"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216719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454176"/>
            <a:ext cx="4390870" cy="4082376"/>
            <a:chOff x="1622554" y="774391"/>
            <a:chExt cx="2964533" cy="2756251"/>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774391"/>
              <a:ext cx="2664497" cy="2351027"/>
            </a:xfrm>
            <a:prstGeom prst="rect">
              <a:avLst/>
            </a:prstGeom>
          </p:spPr>
        </p:pic>
        <mc:AlternateContent xmlns:mc="http://schemas.openxmlformats.org/markup-compatibility/2006">
          <mc:Choice xmlns:a14="http://schemas.microsoft.com/office/drawing/2010/main"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1</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33</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mc:Choice xmlns:a14="http://schemas.microsoft.com/office/drawing/2010/main"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3472736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537257"/>
            <a:ext cx="4390870" cy="3999295"/>
            <a:chOff x="1622554" y="830484"/>
            <a:chExt cx="2964533"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830484"/>
              <a:ext cx="2664497" cy="2238841"/>
            </a:xfrm>
            <a:prstGeom prst="rect">
              <a:avLst/>
            </a:prstGeom>
          </p:spPr>
        </p:pic>
        <mc:AlternateContent xmlns:mc="http://schemas.openxmlformats.org/markup-compatibility/2006">
          <mc:Choice xmlns:a14="http://schemas.microsoft.com/office/drawing/2010/main"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2</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20</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mc:Choice xmlns:a14="http://schemas.microsoft.com/office/drawing/2010/main"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4071563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75872" y="1537257"/>
            <a:ext cx="4374495" cy="3999295"/>
            <a:chOff x="1633610" y="830484"/>
            <a:chExt cx="2953477"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3610" y="830484"/>
              <a:ext cx="2642385" cy="2238841"/>
            </a:xfrm>
            <a:prstGeom prst="rect">
              <a:avLst/>
            </a:prstGeom>
          </p:spPr>
        </p:pic>
        <mc:AlternateContent xmlns:mc="http://schemas.openxmlformats.org/markup-compatibility/2006">
          <mc:Choice xmlns:a14="http://schemas.microsoft.com/office/drawing/2010/main"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3</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15</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mc:Choice xmlns:a14="http://schemas.microsoft.com/office/drawing/2010/main"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2653841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995810" y="590465"/>
            <a:ext cx="4319272" cy="2823303"/>
            <a:chOff x="1388864" y="913005"/>
            <a:chExt cx="2916193" cy="1906177"/>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9674" y="913005"/>
              <a:ext cx="2314575" cy="1646763"/>
            </a:xfrm>
            <a:prstGeom prst="rect">
              <a:avLst/>
            </a:prstGeom>
          </p:spPr>
        </p:pic>
        <mc:AlternateContent xmlns:mc="http://schemas.openxmlformats.org/markup-compatibility/2006">
          <mc:Choice xmlns:a14="http://schemas.microsoft.com/office/drawing/2010/main"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388864" y="2569824"/>
                  <a:ext cx="2916193" cy="249358"/>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4"/>
                  <a:stretch>
                    <a:fillRect/>
                  </a:stretch>
                </a:blipFill>
              </p:spPr>
              <p:txBody>
                <a:bodyPr/>
                <a:lstStyle/>
                <a:p>
                  <a:r>
                    <a:rPr lang="he-IL">
                      <a:noFill/>
                    </a:rPr>
                    <a:t> </a:t>
                  </a:r>
                </a:p>
              </p:txBody>
            </p:sp>
          </mc:Fallback>
        </mc:AlternateContent>
      </p:grpSp>
      <p:grpSp>
        <p:nvGrpSpPr>
          <p:cNvPr id="15" name="קבוצה 14">
            <a:extLst>
              <a:ext uri="{FF2B5EF4-FFF2-40B4-BE49-F238E27FC236}">
                <a16:creationId xmlns:a16="http://schemas.microsoft.com/office/drawing/2014/main" id="{05498224-0021-43AD-9FC9-C9D0E47BC1F1}"/>
              </a:ext>
            </a:extLst>
          </p:cNvPr>
          <p:cNvGrpSpPr/>
          <p:nvPr/>
        </p:nvGrpSpPr>
        <p:grpSpPr>
          <a:xfrm>
            <a:off x="6431378" y="575571"/>
            <a:ext cx="4319272" cy="2838197"/>
            <a:chOff x="1388864" y="902949"/>
            <a:chExt cx="2916193" cy="1916233"/>
          </a:xfrm>
        </p:grpSpPr>
        <p:pic>
          <p:nvPicPr>
            <p:cNvPr id="16" name="תמונה 15">
              <a:extLst>
                <a:ext uri="{FF2B5EF4-FFF2-40B4-BE49-F238E27FC236}">
                  <a16:creationId xmlns:a16="http://schemas.microsoft.com/office/drawing/2014/main" id="{D096771D-B317-49C9-A6C8-B222BBC8B94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32295" y="902949"/>
              <a:ext cx="1629332" cy="1666875"/>
            </a:xfrm>
            <a:prstGeom prst="rect">
              <a:avLst/>
            </a:prstGeom>
          </p:spPr>
        </p:pic>
        <mc:AlternateContent xmlns:mc="http://schemas.openxmlformats.org/markup-compatibility/2006">
          <mc:Choice xmlns:a14="http://schemas.microsoft.com/office/drawing/2010/main" Requires="a14">
            <p:sp>
              <p:nvSpPr>
                <p:cNvPr id="17" name="תיבת טקסט 16">
                  <a:extLst>
                    <a:ext uri="{FF2B5EF4-FFF2-40B4-BE49-F238E27FC236}">
                      <a16:creationId xmlns:a16="http://schemas.microsoft.com/office/drawing/2014/main" id="{3C48A610-D2FA-4C20-9870-42C31CEB653A}"/>
                    </a:ext>
                  </a:extLst>
                </p:cNvPr>
                <p:cNvSpPr txBox="1"/>
                <p:nvPr/>
              </p:nvSpPr>
              <p:spPr>
                <a:xfrm>
                  <a:off x="1388864" y="2569824"/>
                  <a:ext cx="2916193" cy="249358"/>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𝑆𝐿𝐴𝑀</m:t>
                        </m:r>
                      </m:oMath>
                    </m:oMathPara>
                  </a14:m>
                  <a:endParaRPr lang="he-IL" dirty="0"/>
                </a:p>
              </p:txBody>
            </p:sp>
          </mc:Choice>
          <mc:Fallback>
            <p:sp>
              <p:nvSpPr>
                <p:cNvPr id="17" name="תיבת טקסט 16">
                  <a:extLst>
                    <a:ext uri="{FF2B5EF4-FFF2-40B4-BE49-F238E27FC236}">
                      <a16:creationId xmlns:a16="http://schemas.microsoft.com/office/drawing/2014/main" id="{3C48A610-D2FA-4C20-9870-42C31CEB653A}"/>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6"/>
                  <a:stretch>
                    <a:fillRect/>
                  </a:stretch>
                </a:blipFill>
              </p:spPr>
              <p:txBody>
                <a:bodyPr/>
                <a:lstStyle/>
                <a:p>
                  <a:r>
                    <a:rPr lang="he-IL">
                      <a:noFill/>
                    </a:rPr>
                    <a:t> </a:t>
                  </a:r>
                </a:p>
              </p:txBody>
            </p:sp>
          </mc:Fallback>
        </mc:AlternateContent>
      </p:grpSp>
      <p:grpSp>
        <p:nvGrpSpPr>
          <p:cNvPr id="18" name="קבוצה 17">
            <a:extLst>
              <a:ext uri="{FF2B5EF4-FFF2-40B4-BE49-F238E27FC236}">
                <a16:creationId xmlns:a16="http://schemas.microsoft.com/office/drawing/2014/main" id="{8EFE45A1-4B19-4AC5-A356-F8DCAA3C6033}"/>
              </a:ext>
            </a:extLst>
          </p:cNvPr>
          <p:cNvGrpSpPr/>
          <p:nvPr/>
        </p:nvGrpSpPr>
        <p:grpSpPr>
          <a:xfrm>
            <a:off x="995810" y="3704355"/>
            <a:ext cx="4319272" cy="2838197"/>
            <a:chOff x="1388864" y="902949"/>
            <a:chExt cx="2916193" cy="1916233"/>
          </a:xfrm>
        </p:grpSpPr>
        <p:pic>
          <p:nvPicPr>
            <p:cNvPr id="19" name="תמונה 18">
              <a:extLst>
                <a:ext uri="{FF2B5EF4-FFF2-40B4-BE49-F238E27FC236}">
                  <a16:creationId xmlns:a16="http://schemas.microsoft.com/office/drawing/2014/main" id="{CF09B4BD-8132-4627-BDC6-5A1D8DA645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64974" y="902949"/>
              <a:ext cx="1763973" cy="1666875"/>
            </a:xfrm>
            <a:prstGeom prst="rect">
              <a:avLst/>
            </a:prstGeom>
          </p:spPr>
        </p:pic>
        <mc:AlternateContent xmlns:mc="http://schemas.openxmlformats.org/markup-compatibility/2006">
          <mc:Choice xmlns:a14="http://schemas.microsoft.com/office/drawing/2010/main" Requires="a14">
            <p:sp>
              <p:nvSpPr>
                <p:cNvPr id="20" name="תיבת טקסט 19">
                  <a:extLst>
                    <a:ext uri="{FF2B5EF4-FFF2-40B4-BE49-F238E27FC236}">
                      <a16:creationId xmlns:a16="http://schemas.microsoft.com/office/drawing/2014/main" id="{E93AA985-6975-45F0-8C19-7D6EDF4F1D89}"/>
                    </a:ext>
                  </a:extLst>
                </p:cNvPr>
                <p:cNvSpPr txBox="1"/>
                <p:nvPr/>
              </p:nvSpPr>
              <p:spPr>
                <a:xfrm>
                  <a:off x="1388864" y="2569824"/>
                  <a:ext cx="2916193" cy="249358"/>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𝑝𝑒𝑛</m:t>
                        </m:r>
                        <m:r>
                          <a:rPr lang="en-US" b="0" i="1" smtClean="0">
                            <a:latin typeface="Cambria Math" panose="02040503050406030204" pitchFamily="18" charset="0"/>
                          </a:rPr>
                          <m:t> </m:t>
                        </m:r>
                        <m:r>
                          <a:rPr lang="en-US" b="0" i="1" smtClean="0">
                            <a:latin typeface="Cambria Math" panose="02040503050406030204" pitchFamily="18" charset="0"/>
                          </a:rPr>
                          <m:t>𝐿𝑜𝑜𝑝</m:t>
                        </m:r>
                      </m:oMath>
                    </m:oMathPara>
                  </a14:m>
                  <a:endParaRPr lang="he-IL" dirty="0"/>
                </a:p>
              </p:txBody>
            </p:sp>
          </mc:Choice>
          <mc:Fallback>
            <p:sp>
              <p:nvSpPr>
                <p:cNvPr id="20" name="תיבת טקסט 19">
                  <a:extLst>
                    <a:ext uri="{FF2B5EF4-FFF2-40B4-BE49-F238E27FC236}">
                      <a16:creationId xmlns:a16="http://schemas.microsoft.com/office/drawing/2014/main" id="{E93AA985-6975-45F0-8C19-7D6EDF4F1D89}"/>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8"/>
                  <a:stretch>
                    <a:fillRect b="-15000"/>
                  </a:stretch>
                </a:blipFill>
              </p:spPr>
              <p:txBody>
                <a:bodyPr/>
                <a:lstStyle/>
                <a:p>
                  <a:r>
                    <a:rPr lang="he-IL">
                      <a:noFill/>
                    </a:rPr>
                    <a:t> </a:t>
                  </a:r>
                </a:p>
              </p:txBody>
            </p:sp>
          </mc:Fallback>
        </mc:AlternateContent>
      </p:grpSp>
      <p:grpSp>
        <p:nvGrpSpPr>
          <p:cNvPr id="21" name="קבוצה 20">
            <a:extLst>
              <a:ext uri="{FF2B5EF4-FFF2-40B4-BE49-F238E27FC236}">
                <a16:creationId xmlns:a16="http://schemas.microsoft.com/office/drawing/2014/main" id="{DE1B0B22-77AD-4D56-A0FB-F1AF195BBF0D}"/>
              </a:ext>
            </a:extLst>
          </p:cNvPr>
          <p:cNvGrpSpPr/>
          <p:nvPr/>
        </p:nvGrpSpPr>
        <p:grpSpPr>
          <a:xfrm>
            <a:off x="6431378" y="3704355"/>
            <a:ext cx="4319272" cy="2838197"/>
            <a:chOff x="1388864" y="902949"/>
            <a:chExt cx="2916193" cy="1916233"/>
          </a:xfrm>
        </p:grpSpPr>
        <p:pic>
          <p:nvPicPr>
            <p:cNvPr id="22" name="תמונה 21">
              <a:extLst>
                <a:ext uri="{FF2B5EF4-FFF2-40B4-BE49-F238E27FC236}">
                  <a16:creationId xmlns:a16="http://schemas.microsoft.com/office/drawing/2014/main" id="{D83804CC-ACAA-4199-8FD0-710D6CC64C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63805" y="902949"/>
              <a:ext cx="1966313" cy="1666875"/>
            </a:xfrm>
            <a:prstGeom prst="rect">
              <a:avLst/>
            </a:prstGeom>
          </p:spPr>
        </p:pic>
        <mc:AlternateContent xmlns:mc="http://schemas.openxmlformats.org/markup-compatibility/2006">
          <mc:Choice xmlns:a14="http://schemas.microsoft.com/office/drawing/2010/main" Requires="a14">
            <p:sp>
              <p:nvSpPr>
                <p:cNvPr id="23" name="תיבת טקסט 22">
                  <a:extLst>
                    <a:ext uri="{FF2B5EF4-FFF2-40B4-BE49-F238E27FC236}">
                      <a16:creationId xmlns:a16="http://schemas.microsoft.com/office/drawing/2014/main" id="{50CF9BBE-CFDD-4347-8DBD-726C74D837D8}"/>
                    </a:ext>
                  </a:extLst>
                </p:cNvPr>
                <p:cNvSpPr txBox="1"/>
                <p:nvPr/>
              </p:nvSpPr>
              <p:spPr>
                <a:xfrm>
                  <a:off x="1388864" y="2569824"/>
                  <a:ext cx="2916193" cy="249358"/>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𝐺𝑟𝑎𝑝h</m:t>
                        </m:r>
                        <m:r>
                          <a:rPr lang="en-US" b="0" i="1" smtClean="0">
                            <a:latin typeface="Cambria Math" panose="02040503050406030204" pitchFamily="18" charset="0"/>
                          </a:rPr>
                          <m:t> </m:t>
                        </m:r>
                        <m:r>
                          <a:rPr lang="en-US" b="0" i="1" smtClean="0">
                            <a:latin typeface="Cambria Math" panose="02040503050406030204" pitchFamily="18" charset="0"/>
                          </a:rPr>
                          <m:t>𝑎𝑓𝑡𝑒𝑟</m:t>
                        </m:r>
                        <m:r>
                          <a:rPr lang="en-US" b="0" i="1" smtClean="0">
                            <a:latin typeface="Cambria Math" panose="02040503050406030204" pitchFamily="18" charset="0"/>
                          </a:rPr>
                          <m:t> </m:t>
                        </m:r>
                        <m:r>
                          <a:rPr lang="en-US" b="0" i="1" smtClean="0">
                            <a:latin typeface="Cambria Math" panose="02040503050406030204" pitchFamily="18" charset="0"/>
                          </a:rPr>
                          <m:t>3</m:t>
                        </m:r>
                        <m:r>
                          <a:rPr lang="en-US" b="0" i="1" smtClean="0">
                            <a:latin typeface="Cambria Math" panose="02040503050406030204" pitchFamily="18" charset="0"/>
                          </a:rPr>
                          <m:t> </m:t>
                        </m:r>
                        <m:r>
                          <a:rPr lang="en-US" b="0" i="1" smtClean="0">
                            <a:latin typeface="Cambria Math" panose="02040503050406030204" pitchFamily="18" charset="0"/>
                          </a:rPr>
                          <m:t>𝑖𝑡𝑒𝑟𝑎𝑡𝑖𝑜𝑛𝑠</m:t>
                        </m:r>
                      </m:oMath>
                    </m:oMathPara>
                  </a14:m>
                  <a:endParaRPr lang="he-IL" dirty="0"/>
                </a:p>
              </p:txBody>
            </p:sp>
          </mc:Choice>
          <mc:Fallback>
            <p:sp>
              <p:nvSpPr>
                <p:cNvPr id="23" name="תיבת טקסט 22">
                  <a:extLst>
                    <a:ext uri="{FF2B5EF4-FFF2-40B4-BE49-F238E27FC236}">
                      <a16:creationId xmlns:a16="http://schemas.microsoft.com/office/drawing/2014/main" id="{50CF9BBE-CFDD-4347-8DBD-726C74D837D8}"/>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10"/>
                  <a:stretch>
                    <a:fillRect b="-15000"/>
                  </a:stretch>
                </a:blipFill>
              </p:spPr>
              <p:txBody>
                <a:bodyPr/>
                <a:lstStyle/>
                <a:p>
                  <a:r>
                    <a:rPr lang="he-IL">
                      <a:noFill/>
                    </a:rPr>
                    <a:t> </a:t>
                  </a:r>
                </a:p>
              </p:txBody>
            </p:sp>
          </mc:Fallback>
        </mc:AlternateContent>
      </p:grpSp>
    </p:spTree>
    <p:extLst>
      <p:ext uri="{BB962C8B-B14F-4D97-AF65-F5344CB8AC3E}">
        <p14:creationId xmlns:p14="http://schemas.microsoft.com/office/powerpoint/2010/main" val="2654225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74A4B8-6CE6-4B58-8663-AF4984E9CF9E}"/>
              </a:ext>
            </a:extLst>
          </p:cNvPr>
          <p:cNvSpPr txBox="1"/>
          <p:nvPr/>
        </p:nvSpPr>
        <p:spPr>
          <a:xfrm>
            <a:off x="4816258" y="3075057"/>
            <a:ext cx="2559483" cy="707886"/>
          </a:xfrm>
          <a:prstGeom prst="rect">
            <a:avLst/>
          </a:prstGeom>
          <a:noFill/>
        </p:spPr>
        <p:txBody>
          <a:bodyPr wrap="none" rtlCol="0">
            <a:spAutoFit/>
          </a:bodyPr>
          <a:lstStyle/>
          <a:p>
            <a:r>
              <a:rPr lang="en-US" sz="4000" dirty="0"/>
              <a:t>Experiment</a:t>
            </a:r>
            <a:endParaRPr lang="en-IL" sz="4000" dirty="0"/>
          </a:p>
        </p:txBody>
      </p:sp>
    </p:spTree>
    <p:extLst>
      <p:ext uri="{BB962C8B-B14F-4D97-AF65-F5344CB8AC3E}">
        <p14:creationId xmlns:p14="http://schemas.microsoft.com/office/powerpoint/2010/main" val="2566740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CBDAA33C-B17E-4771-B976-C171AA186D3D}"/>
              </a:ext>
            </a:extLst>
          </p:cNvPr>
          <p:cNvGrpSpPr/>
          <p:nvPr/>
        </p:nvGrpSpPr>
        <p:grpSpPr>
          <a:xfrm>
            <a:off x="307622" y="923597"/>
            <a:ext cx="4093029" cy="2833273"/>
            <a:chOff x="307622" y="923597"/>
            <a:chExt cx="4093029" cy="2833273"/>
          </a:xfrm>
        </p:grpSpPr>
        <p:pic>
          <p:nvPicPr>
            <p:cNvPr id="2" name="תמונה 1">
              <a:extLst>
                <a:ext uri="{FF2B5EF4-FFF2-40B4-BE49-F238E27FC236}">
                  <a16:creationId xmlns:a16="http://schemas.microsoft.com/office/drawing/2014/main" id="{6DB06CE3-ED48-44E2-8282-A8C1161EA336}"/>
                </a:ext>
              </a:extLst>
            </p:cNvPr>
            <p:cNvPicPr>
              <a:picLocks noChangeAspect="1"/>
            </p:cNvPicPr>
            <p:nvPr/>
          </p:nvPicPr>
          <p:blipFill>
            <a:blip r:embed="rId2"/>
            <a:stretch>
              <a:fillRect/>
            </a:stretch>
          </p:blipFill>
          <p:spPr>
            <a:xfrm>
              <a:off x="657326" y="923597"/>
              <a:ext cx="3743325" cy="2362200"/>
            </a:xfrm>
            <a:prstGeom prst="rect">
              <a:avLst/>
            </a:prstGeom>
          </p:spPr>
        </p:pic>
        <mc:AlternateContent xmlns:mc="http://schemas.openxmlformats.org/markup-compatibility/2006">
          <mc:Choice xmlns:a14="http://schemas.microsoft.com/office/drawing/2010/main" Requires="a14">
            <p:sp>
              <p:nvSpPr>
                <p:cNvPr id="3" name="תיבת טקסט 2">
                  <a:extLst>
                    <a:ext uri="{FF2B5EF4-FFF2-40B4-BE49-F238E27FC236}">
                      <a16:creationId xmlns:a16="http://schemas.microsoft.com/office/drawing/2014/main" id="{4AAFB6E7-2FB8-4E58-9A58-40ACE203D052}"/>
                    </a:ext>
                  </a:extLst>
                </p:cNvPr>
                <p:cNvSpPr txBox="1"/>
                <p:nvPr/>
              </p:nvSpPr>
              <p:spPr>
                <a:xfrm>
                  <a:off x="307622" y="3387538"/>
                  <a:ext cx="4093029"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𝑂𝑓𝑓𝑖𝑐𝑒</m:t>
                        </m:r>
                        <m:r>
                          <a:rPr lang="en-US" b="0" i="1" smtClean="0">
                            <a:latin typeface="Cambria Math" panose="02040503050406030204" pitchFamily="18" charset="0"/>
                          </a:rPr>
                          <m:t> </m:t>
                        </m:r>
                        <m:r>
                          <a:rPr lang="en-US" b="0" i="1" smtClean="0">
                            <a:latin typeface="Cambria Math" panose="02040503050406030204" pitchFamily="18" charset="0"/>
                          </a:rPr>
                          <m:t>𝐷𝑎𝑡𝑎𝑠𝑒𝑡</m:t>
                        </m:r>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𝐸𝑥𝑝𝑖𝑟𝑎𝑚𝑒𝑛𝑡</m:t>
                        </m:r>
                      </m:oMath>
                    </m:oMathPara>
                  </a14:m>
                  <a:endParaRPr lang="he-IL" dirty="0"/>
                </a:p>
              </p:txBody>
            </p:sp>
          </mc:Choice>
          <mc:Fallback>
            <p:sp>
              <p:nvSpPr>
                <p:cNvPr id="3" name="תיבת טקסט 2">
                  <a:extLst>
                    <a:ext uri="{FF2B5EF4-FFF2-40B4-BE49-F238E27FC236}">
                      <a16:creationId xmlns:a16="http://schemas.microsoft.com/office/drawing/2014/main" id="{4AAFB6E7-2FB8-4E58-9A58-40ACE203D052}"/>
                    </a:ext>
                  </a:extLst>
                </p:cNvPr>
                <p:cNvSpPr txBox="1">
                  <a:spLocks noRot="1" noChangeAspect="1" noMove="1" noResize="1" noEditPoints="1" noAdjustHandles="1" noChangeArrowheads="1" noChangeShapeType="1" noTextEdit="1"/>
                </p:cNvSpPr>
                <p:nvPr/>
              </p:nvSpPr>
              <p:spPr>
                <a:xfrm>
                  <a:off x="307622" y="3387538"/>
                  <a:ext cx="4093029" cy="369332"/>
                </a:xfrm>
                <a:prstGeom prst="rect">
                  <a:avLst/>
                </a:prstGeom>
                <a:blipFill>
                  <a:blip r:embed="rId3"/>
                  <a:stretch>
                    <a:fillRect b="-15000"/>
                  </a:stretch>
                </a:blipFill>
              </p:spPr>
              <p:txBody>
                <a:bodyPr/>
                <a:lstStyle/>
                <a:p>
                  <a:r>
                    <a:rPr lang="he-IL">
                      <a:noFill/>
                    </a:rPr>
                    <a:t> </a:t>
                  </a:r>
                </a:p>
              </p:txBody>
            </p:sp>
          </mc:Fallback>
        </mc:AlternateContent>
      </p:grpSp>
      <p:grpSp>
        <p:nvGrpSpPr>
          <p:cNvPr id="8" name="קבוצה 7">
            <a:extLst>
              <a:ext uri="{FF2B5EF4-FFF2-40B4-BE49-F238E27FC236}">
                <a16:creationId xmlns:a16="http://schemas.microsoft.com/office/drawing/2014/main" id="{686B819D-DD9E-4D66-9B19-70BF2BCB16BC}"/>
              </a:ext>
            </a:extLst>
          </p:cNvPr>
          <p:cNvGrpSpPr/>
          <p:nvPr/>
        </p:nvGrpSpPr>
        <p:grpSpPr>
          <a:xfrm>
            <a:off x="91042" y="4167868"/>
            <a:ext cx="4847771" cy="2082799"/>
            <a:chOff x="91042" y="4167868"/>
            <a:chExt cx="4847771" cy="2082799"/>
          </a:xfrm>
        </p:grpSpPr>
        <p:pic>
          <p:nvPicPr>
            <p:cNvPr id="6" name="תמונה 5">
              <a:extLst>
                <a:ext uri="{FF2B5EF4-FFF2-40B4-BE49-F238E27FC236}">
                  <a16:creationId xmlns:a16="http://schemas.microsoft.com/office/drawing/2014/main" id="{3F1C72C0-11F0-4870-BE29-12E5EC15BF7C}"/>
                </a:ext>
              </a:extLst>
            </p:cNvPr>
            <p:cNvPicPr>
              <a:picLocks noChangeAspect="1"/>
            </p:cNvPicPr>
            <p:nvPr/>
          </p:nvPicPr>
          <p:blipFill>
            <a:blip r:embed="rId4"/>
            <a:stretch>
              <a:fillRect/>
            </a:stretch>
          </p:blipFill>
          <p:spPr>
            <a:xfrm>
              <a:off x="119163" y="4167868"/>
              <a:ext cx="4819650" cy="1657350"/>
            </a:xfrm>
            <a:prstGeom prst="rect">
              <a:avLst/>
            </a:prstGeom>
          </p:spPr>
        </p:pic>
        <mc:AlternateContent xmlns:mc="http://schemas.openxmlformats.org/markup-compatibility/2006">
          <mc:Choice xmlns:a14="http://schemas.microsoft.com/office/drawing/2010/main" Requires="a14">
            <p:sp>
              <p:nvSpPr>
                <p:cNvPr id="7" name="תיבת טקסט 6">
                  <a:extLst>
                    <a:ext uri="{FF2B5EF4-FFF2-40B4-BE49-F238E27FC236}">
                      <a16:creationId xmlns:a16="http://schemas.microsoft.com/office/drawing/2014/main" id="{A2D63030-4D1C-4DDA-8BE5-1C1C157ECEC8}"/>
                    </a:ext>
                  </a:extLst>
                </p:cNvPr>
                <p:cNvSpPr txBox="1"/>
                <p:nvPr/>
              </p:nvSpPr>
              <p:spPr>
                <a:xfrm>
                  <a:off x="91042" y="5881335"/>
                  <a:ext cx="4819650"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𝑃𝑒𝑟𝑓𝑜𝑟𝑚𝑎𝑛𝑐𝑒</m:t>
                        </m:r>
                        <m:r>
                          <a:rPr lang="en-US" b="0" i="1" smtClean="0">
                            <a:latin typeface="Cambria Math" panose="02040503050406030204" pitchFamily="18" charset="0"/>
                          </a:rPr>
                          <m:t> </m:t>
                        </m:r>
                        <m:r>
                          <a:rPr lang="en-US" b="0" i="1" smtClean="0">
                            <a:latin typeface="Cambria Math" panose="02040503050406030204" pitchFamily="18" charset="0"/>
                          </a:rPr>
                          <m:t>𝐶𝑜𝑚𝑝𝑎𝑟𝑖𝑠𝑜𝑛</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𝑂𝑓𝑓𝑖𝑐𝑒</m:t>
                        </m:r>
                        <m:r>
                          <a:rPr lang="en-US" b="0" i="1" smtClean="0">
                            <a:latin typeface="Cambria Math" panose="02040503050406030204" pitchFamily="18" charset="0"/>
                          </a:rPr>
                          <m:t> </m:t>
                        </m:r>
                        <m:r>
                          <a:rPr lang="en-US" b="0" i="1" smtClean="0">
                            <a:latin typeface="Cambria Math" panose="02040503050406030204" pitchFamily="18" charset="0"/>
                          </a:rPr>
                          <m:t>𝐷𝑎𝑡𝑎𝑠𝑒𝑡</m:t>
                        </m:r>
                      </m:oMath>
                    </m:oMathPara>
                  </a14:m>
                  <a:endParaRPr lang="he-IL" dirty="0"/>
                </a:p>
              </p:txBody>
            </p:sp>
          </mc:Choice>
          <mc:Fallback>
            <p:sp>
              <p:nvSpPr>
                <p:cNvPr id="7" name="תיבת טקסט 6">
                  <a:extLst>
                    <a:ext uri="{FF2B5EF4-FFF2-40B4-BE49-F238E27FC236}">
                      <a16:creationId xmlns:a16="http://schemas.microsoft.com/office/drawing/2014/main" id="{A2D63030-4D1C-4DDA-8BE5-1C1C157ECEC8}"/>
                    </a:ext>
                  </a:extLst>
                </p:cNvPr>
                <p:cNvSpPr txBox="1">
                  <a:spLocks noRot="1" noChangeAspect="1" noMove="1" noResize="1" noEditPoints="1" noAdjustHandles="1" noChangeArrowheads="1" noChangeShapeType="1" noTextEdit="1"/>
                </p:cNvSpPr>
                <p:nvPr/>
              </p:nvSpPr>
              <p:spPr>
                <a:xfrm>
                  <a:off x="91042" y="5881335"/>
                  <a:ext cx="4819650" cy="369332"/>
                </a:xfrm>
                <a:prstGeom prst="rect">
                  <a:avLst/>
                </a:prstGeom>
                <a:blipFill>
                  <a:blip r:embed="rId5"/>
                  <a:stretch>
                    <a:fillRect l="-253" b="-15000"/>
                  </a:stretch>
                </a:blipFill>
              </p:spPr>
              <p:txBody>
                <a:bodyPr/>
                <a:lstStyle/>
                <a:p>
                  <a:r>
                    <a:rPr lang="he-IL">
                      <a:noFill/>
                    </a:rPr>
                    <a:t> </a:t>
                  </a:r>
                </a:p>
              </p:txBody>
            </p:sp>
          </mc:Fallback>
        </mc:AlternateContent>
      </p:grpSp>
    </p:spTree>
    <p:extLst>
      <p:ext uri="{BB962C8B-B14F-4D97-AF65-F5344CB8AC3E}">
        <p14:creationId xmlns:p14="http://schemas.microsoft.com/office/powerpoint/2010/main" val="733085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1-19 at 11.56.57">
            <a:hlinkClick r:id="" action="ppaction://media"/>
            <a:extLst>
              <a:ext uri="{FF2B5EF4-FFF2-40B4-BE49-F238E27FC236}">
                <a16:creationId xmlns:a16="http://schemas.microsoft.com/office/drawing/2014/main" id="{3B89844F-15BD-48AD-AC39-B4694E6AC525}"/>
              </a:ext>
            </a:extLst>
          </p:cNvPr>
          <p:cNvPicPr>
            <a:picLocks noChangeAspect="1"/>
          </p:cNvPicPr>
          <p:nvPr>
            <a:videoFile r:link="rId1"/>
            <p:extLst>
              <p:ext uri="{DAA4B4D4-6D71-4841-9C94-3DE7FCFB9230}">
                <p14:media xmlns:p14="http://schemas.microsoft.com/office/powerpoint/2010/main" r:embed="rId2">
                  <p14:trim st="20502" end="37334.3333"/>
                </p14:media>
              </p:ext>
            </p:extLst>
          </p:nvPr>
        </p:nvPicPr>
        <p:blipFill>
          <a:blip r:embed="rId4"/>
          <a:stretch>
            <a:fillRect/>
          </a:stretch>
        </p:blipFill>
        <p:spPr>
          <a:xfrm>
            <a:off x="1260764" y="478559"/>
            <a:ext cx="9144000" cy="5143500"/>
          </a:xfrm>
          <a:prstGeom prst="rect">
            <a:avLst/>
          </a:prstGeom>
        </p:spPr>
      </p:pic>
      <p:grpSp>
        <p:nvGrpSpPr>
          <p:cNvPr id="5" name="Group 4">
            <a:extLst>
              <a:ext uri="{FF2B5EF4-FFF2-40B4-BE49-F238E27FC236}">
                <a16:creationId xmlns:a16="http://schemas.microsoft.com/office/drawing/2014/main" id="{48295AA8-B5D3-47FA-816B-0DE2028981CD}"/>
              </a:ext>
            </a:extLst>
          </p:cNvPr>
          <p:cNvGrpSpPr/>
          <p:nvPr/>
        </p:nvGrpSpPr>
        <p:grpSpPr>
          <a:xfrm>
            <a:off x="3201510" y="5918621"/>
            <a:ext cx="5788979" cy="369332"/>
            <a:chOff x="2216727" y="1801091"/>
            <a:chExt cx="2671837" cy="369332"/>
          </a:xfrm>
        </p:grpSpPr>
        <p:sp>
          <p:nvSpPr>
            <p:cNvPr id="6" name="TextBox 5">
              <a:extLst>
                <a:ext uri="{FF2B5EF4-FFF2-40B4-BE49-F238E27FC236}">
                  <a16:creationId xmlns:a16="http://schemas.microsoft.com/office/drawing/2014/main" id="{C779C709-65FD-4583-829E-43B076FE6E4C}"/>
                </a:ext>
              </a:extLst>
            </p:cNvPr>
            <p:cNvSpPr txBox="1"/>
            <p:nvPr/>
          </p:nvSpPr>
          <p:spPr>
            <a:xfrm>
              <a:off x="2216727" y="1801091"/>
              <a:ext cx="2671837" cy="369332"/>
            </a:xfrm>
            <a:prstGeom prst="rect">
              <a:avLst/>
            </a:prstGeom>
            <a:noFill/>
          </p:spPr>
          <p:txBody>
            <a:bodyPr wrap="none" rtlCol="0">
              <a:spAutoFit/>
            </a:bodyPr>
            <a:lstStyle/>
            <a:p>
              <a:r>
                <a:rPr lang="en-US" dirty="0"/>
                <a:t>Probabilistic Data Association for Semantic SLAM</a:t>
              </a:r>
              <a:endParaRPr lang="en-IL" dirty="0"/>
            </a:p>
          </p:txBody>
        </p:sp>
        <p:sp>
          <p:nvSpPr>
            <p:cNvPr id="8" name="TextBox 7">
              <a:extLst>
                <a:ext uri="{FF2B5EF4-FFF2-40B4-BE49-F238E27FC236}">
                  <a16:creationId xmlns:a16="http://schemas.microsoft.com/office/drawing/2014/main" id="{9715CF72-6495-404D-BE34-6AB3F91A3E07}"/>
                </a:ext>
              </a:extLst>
            </p:cNvPr>
            <p:cNvSpPr txBox="1"/>
            <p:nvPr/>
          </p:nvSpPr>
          <p:spPr>
            <a:xfrm>
              <a:off x="4453949" y="1854952"/>
              <a:ext cx="434615" cy="261610"/>
            </a:xfrm>
            <a:prstGeom prst="rect">
              <a:avLst/>
            </a:prstGeom>
            <a:noFill/>
          </p:spPr>
          <p:txBody>
            <a:bodyPr wrap="none" rtlCol="0">
              <a:spAutoFit/>
            </a:bodyPr>
            <a:lstStyle/>
            <a:p>
              <a:r>
                <a:rPr lang="en-US" sz="1100" dirty="0">
                  <a:solidFill>
                    <a:schemeClr val="bg2">
                      <a:lumMod val="50000"/>
                    </a:schemeClr>
                  </a:solidFill>
                </a:rPr>
                <a:t>ICRA 2017</a:t>
              </a:r>
              <a:endParaRPr lang="en-IL" sz="1100" dirty="0">
                <a:solidFill>
                  <a:schemeClr val="bg2">
                    <a:lumMod val="50000"/>
                  </a:schemeClr>
                </a:solidFill>
              </a:endParaRPr>
            </a:p>
          </p:txBody>
        </p:sp>
      </p:grpSp>
      <p:sp>
        <p:nvSpPr>
          <p:cNvPr id="9" name="TextBox 8">
            <a:extLst>
              <a:ext uri="{FF2B5EF4-FFF2-40B4-BE49-F238E27FC236}">
                <a16:creationId xmlns:a16="http://schemas.microsoft.com/office/drawing/2014/main" id="{1C8B27C3-6F99-4056-B741-CC3F086DDFB6}"/>
              </a:ext>
            </a:extLst>
          </p:cNvPr>
          <p:cNvSpPr txBox="1"/>
          <p:nvPr/>
        </p:nvSpPr>
        <p:spPr>
          <a:xfrm>
            <a:off x="9688946" y="109227"/>
            <a:ext cx="2283574" cy="369332"/>
          </a:xfrm>
          <a:prstGeom prst="rect">
            <a:avLst/>
          </a:prstGeom>
          <a:noFill/>
        </p:spPr>
        <p:txBody>
          <a:bodyPr wrap="none" rtlCol="0">
            <a:spAutoFit/>
          </a:bodyPr>
          <a:lstStyle/>
          <a:p>
            <a:r>
              <a:rPr lang="en-US" dirty="0"/>
              <a:t>What is semantic slam</a:t>
            </a:r>
            <a:endParaRPr lang="en-IL" dirty="0"/>
          </a:p>
        </p:txBody>
      </p:sp>
    </p:spTree>
    <p:extLst>
      <p:ext uri="{BB962C8B-B14F-4D97-AF65-F5344CB8AC3E}">
        <p14:creationId xmlns:p14="http://schemas.microsoft.com/office/powerpoint/2010/main" val="34124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yt5s.com-SLAM with Objects using a Nonparametric Pose Graph-(480p)">
            <a:hlinkClick r:id="" action="ppaction://media"/>
            <a:extLst>
              <a:ext uri="{FF2B5EF4-FFF2-40B4-BE49-F238E27FC236}">
                <a16:creationId xmlns:a16="http://schemas.microsoft.com/office/drawing/2014/main" id="{B35F4663-501D-415F-834D-0E0A0F68C2FC}"/>
              </a:ext>
            </a:extLst>
          </p:cNvPr>
          <p:cNvPicPr>
            <a:picLocks noChangeAspect="1"/>
          </p:cNvPicPr>
          <p:nvPr>
            <a:videoFile r:link="rId1"/>
            <p:extLst>
              <p:ext uri="{DAA4B4D4-6D71-4841-9C94-3DE7FCFB9230}">
                <p14:media xmlns:p14="http://schemas.microsoft.com/office/powerpoint/2010/main" r:embed="rId2">
                  <p14:trim st="5178" end="256105"/>
                </p14:media>
              </p:ext>
            </p:extLst>
          </p:nvPr>
        </p:nvPicPr>
        <p:blipFill>
          <a:blip r:embed="rId4"/>
          <a:stretch>
            <a:fillRect/>
          </a:stretch>
        </p:blipFill>
        <p:spPr>
          <a:xfrm>
            <a:off x="881289" y="368300"/>
            <a:ext cx="4080933" cy="3060700"/>
          </a:xfrm>
          <a:prstGeom prst="rect">
            <a:avLst/>
          </a:prstGeom>
        </p:spPr>
      </p:pic>
      <p:pic>
        <p:nvPicPr>
          <p:cNvPr id="10" name="yt5s.com-SLAM with Objects using a Nonparametric Pose Graph-(480p)">
            <a:hlinkClick r:id="" action="ppaction://media"/>
            <a:extLst>
              <a:ext uri="{FF2B5EF4-FFF2-40B4-BE49-F238E27FC236}">
                <a16:creationId xmlns:a16="http://schemas.microsoft.com/office/drawing/2014/main" id="{80EA8219-EAEE-440E-8689-EA516BAF9A47}"/>
              </a:ext>
            </a:extLst>
          </p:cNvPr>
          <p:cNvPicPr>
            <a:picLocks noChangeAspect="1"/>
          </p:cNvPicPr>
          <p:nvPr>
            <a:videoFile r:link="rId1"/>
            <p:extLst>
              <p:ext uri="{DAA4B4D4-6D71-4841-9C94-3DE7FCFB9230}">
                <p14:media xmlns:p14="http://schemas.microsoft.com/office/powerpoint/2010/main" r:embed="rId2">
                  <p14:trim st="63406" end="197879"/>
                </p14:media>
              </p:ext>
            </p:extLst>
          </p:nvPr>
        </p:nvPicPr>
        <p:blipFill>
          <a:blip r:embed="rId5"/>
          <a:stretch>
            <a:fillRect/>
          </a:stretch>
        </p:blipFill>
        <p:spPr>
          <a:xfrm>
            <a:off x="6448425" y="368300"/>
            <a:ext cx="4080933" cy="3060700"/>
          </a:xfrm>
          <a:prstGeom prst="rect">
            <a:avLst/>
          </a:prstGeom>
        </p:spPr>
      </p:pic>
      <p:pic>
        <p:nvPicPr>
          <p:cNvPr id="11" name="yt5s.com-SLAM with Objects using a Nonparametric Pose Graph-(480p)">
            <a:hlinkClick r:id="" action="ppaction://media"/>
            <a:extLst>
              <a:ext uri="{FF2B5EF4-FFF2-40B4-BE49-F238E27FC236}">
                <a16:creationId xmlns:a16="http://schemas.microsoft.com/office/drawing/2014/main" id="{153B33AB-37C0-47FF-BDE7-DF02834629E7}"/>
              </a:ext>
            </a:extLst>
          </p:cNvPr>
          <p:cNvPicPr>
            <a:picLocks noChangeAspect="1"/>
          </p:cNvPicPr>
          <p:nvPr>
            <a:videoFile r:link="rId1"/>
            <p:extLst>
              <p:ext uri="{DAA4B4D4-6D71-4841-9C94-3DE7FCFB9230}">
                <p14:media xmlns:p14="http://schemas.microsoft.com/office/powerpoint/2010/main" r:embed="rId2">
                  <p14:trim st="122932" end="138989"/>
                </p14:media>
              </p:ext>
            </p:extLst>
          </p:nvPr>
        </p:nvPicPr>
        <p:blipFill>
          <a:blip r:embed="rId6"/>
          <a:stretch>
            <a:fillRect/>
          </a:stretch>
        </p:blipFill>
        <p:spPr>
          <a:xfrm>
            <a:off x="881288" y="3330575"/>
            <a:ext cx="4080933" cy="3060700"/>
          </a:xfrm>
          <a:prstGeom prst="rect">
            <a:avLst/>
          </a:prstGeom>
        </p:spPr>
      </p:pic>
      <p:pic>
        <p:nvPicPr>
          <p:cNvPr id="12" name="yt5s.com-SLAM with Objects using a Nonparametric Pose Graph-(480p)">
            <a:hlinkClick r:id="" action="ppaction://media"/>
            <a:extLst>
              <a:ext uri="{FF2B5EF4-FFF2-40B4-BE49-F238E27FC236}">
                <a16:creationId xmlns:a16="http://schemas.microsoft.com/office/drawing/2014/main" id="{2B10AA2B-2615-4A15-AEC7-BFF1F1989EF1}"/>
              </a:ext>
            </a:extLst>
          </p:cNvPr>
          <p:cNvPicPr>
            <a:picLocks noChangeAspect="1"/>
          </p:cNvPicPr>
          <p:nvPr>
            <a:videoFile r:link="rId1"/>
            <p:extLst>
              <p:ext uri="{DAA4B4D4-6D71-4841-9C94-3DE7FCFB9230}">
                <p14:media xmlns:p14="http://schemas.microsoft.com/office/powerpoint/2010/main" r:embed="rId2">
                  <p14:trim st="181978" end="79379"/>
                </p14:media>
              </p:ext>
            </p:extLst>
          </p:nvPr>
        </p:nvPicPr>
        <p:blipFill>
          <a:blip r:embed="rId7"/>
          <a:stretch>
            <a:fillRect/>
          </a:stretch>
        </p:blipFill>
        <p:spPr>
          <a:xfrm>
            <a:off x="6448425" y="3330575"/>
            <a:ext cx="4080933" cy="3060700"/>
          </a:xfrm>
          <a:prstGeom prst="rect">
            <a:avLst/>
          </a:prstGeom>
        </p:spPr>
      </p:pic>
    </p:spTree>
    <p:extLst>
      <p:ext uri="{BB962C8B-B14F-4D97-AF65-F5344CB8AC3E}">
        <p14:creationId xmlns:p14="http://schemas.microsoft.com/office/powerpoint/2010/main" val="383654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17"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415"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779" fill="hold"/>
                                        <p:tgtEl>
                                          <p:spTgt spid="11"/>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34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seq concurrent="1" nextAc="seek">
              <p:cTn id="25" restart="whenNotActive" fill="hold" evtFilter="cancelBubble" nodeType="interactiveSeq">
                <p:stCondLst>
                  <p:cond evt="onClick" delay="0">
                    <p:tgtEl>
                      <p:spTgt spid="10"/>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0"/>
                                        </p:tgtEl>
                                      </p:cBhvr>
                                    </p:cmd>
                                  </p:childTnLst>
                                </p:cTn>
                              </p:par>
                            </p:childTnLst>
                          </p:cTn>
                        </p:par>
                      </p:childTnLst>
                    </p:cTn>
                  </p:par>
                </p:childTnLst>
              </p:cTn>
              <p:nextCondLst>
                <p:cond evt="onClick" delay="0">
                  <p:tgtEl>
                    <p:spTgt spid="10"/>
                  </p:tgtEl>
                </p:cond>
              </p:nextCondLst>
            </p:seq>
            <p:video>
              <p:cMediaNode vol="80000">
                <p:cTn id="30" fill="hold" display="0">
                  <p:stCondLst>
                    <p:cond delay="indefinite"/>
                  </p:stCondLst>
                </p:cTn>
                <p:tgtEl>
                  <p:spTgt spid="10"/>
                </p:tgtEl>
              </p:cMediaNode>
            </p:video>
            <p:seq concurrent="1" nextAc="seek">
              <p:cTn id="31" restart="whenNotActive" fill="hold" evtFilter="cancelBubble" nodeType="interactiveSeq">
                <p:stCondLst>
                  <p:cond evt="onClick" delay="0">
                    <p:tgtEl>
                      <p:spTgt spid="11"/>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1"/>
                                        </p:tgtEl>
                                      </p:cBhvr>
                                    </p:cmd>
                                  </p:childTnLst>
                                </p:cTn>
                              </p:par>
                            </p:childTnLst>
                          </p:cTn>
                        </p:par>
                      </p:childTnLst>
                    </p:cTn>
                  </p:par>
                </p:childTnLst>
              </p:cTn>
              <p:nextCondLst>
                <p:cond evt="onClick" delay="0">
                  <p:tgtEl>
                    <p:spTgt spid="11"/>
                  </p:tgtEl>
                </p:cond>
              </p:nextCondLst>
            </p:seq>
            <p:video>
              <p:cMediaNode vol="80000">
                <p:cTn id="36" fill="hold" display="0">
                  <p:stCondLst>
                    <p:cond delay="indefinite"/>
                  </p:stCondLst>
                </p:cTn>
                <p:tgtEl>
                  <p:spTgt spid="11"/>
                </p:tgtEl>
              </p:cMediaNode>
            </p:video>
            <p:seq concurrent="1" nextAc="seek">
              <p:cTn id="37" restart="whenNotActive" fill="hold" evtFilter="cancelBubble" nodeType="interactiveSeq">
                <p:stCondLst>
                  <p:cond evt="onClick" delay="0">
                    <p:tgtEl>
                      <p:spTgt spid="12"/>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2"/>
                                        </p:tgtEl>
                                      </p:cBhvr>
                                    </p:cmd>
                                  </p:childTnLst>
                                </p:cTn>
                              </p:par>
                            </p:childTnLst>
                          </p:cTn>
                        </p:par>
                      </p:childTnLst>
                    </p:cTn>
                  </p:par>
                </p:childTnLst>
              </p:cTn>
              <p:nextCondLst>
                <p:cond evt="onClick" delay="0">
                  <p:tgtEl>
                    <p:spTgt spid="12"/>
                  </p:tgtEl>
                </p:cond>
              </p:nextCondLst>
            </p:seq>
            <p:video>
              <p:cMediaNode vol="80000">
                <p:cTn id="42" fill="hold" display="0">
                  <p:stCondLst>
                    <p:cond delay="indefinite"/>
                  </p:stCondLst>
                </p:cTn>
                <p:tgtEl>
                  <p:spTgt spid="1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74A4B8-6CE6-4B58-8663-AF4984E9CF9E}"/>
              </a:ext>
            </a:extLst>
          </p:cNvPr>
          <p:cNvSpPr txBox="1"/>
          <p:nvPr/>
        </p:nvSpPr>
        <p:spPr>
          <a:xfrm>
            <a:off x="4981571" y="2432851"/>
            <a:ext cx="2659702" cy="707886"/>
          </a:xfrm>
          <a:prstGeom prst="rect">
            <a:avLst/>
          </a:prstGeom>
          <a:noFill/>
        </p:spPr>
        <p:txBody>
          <a:bodyPr wrap="none" rtlCol="0">
            <a:spAutoFit/>
          </a:bodyPr>
          <a:lstStyle/>
          <a:p>
            <a:r>
              <a:rPr lang="en-US" sz="4000" dirty="0"/>
              <a:t>Conclusions</a:t>
            </a:r>
          </a:p>
        </p:txBody>
      </p:sp>
    </p:spTree>
    <p:extLst>
      <p:ext uri="{BB962C8B-B14F-4D97-AF65-F5344CB8AC3E}">
        <p14:creationId xmlns:p14="http://schemas.microsoft.com/office/powerpoint/2010/main" val="943626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yt1s.com - SLAM with Objects using a Nonparametric Pose Graph_360p">
            <a:hlinkClick r:id="" action="ppaction://media"/>
            <a:extLst>
              <a:ext uri="{FF2B5EF4-FFF2-40B4-BE49-F238E27FC236}">
                <a16:creationId xmlns:a16="http://schemas.microsoft.com/office/drawing/2014/main" id="{7B30A449-3A2E-4511-9D77-F3B97BCAD7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20" t="36236" r="317" b="5446"/>
          <a:stretch/>
        </p:blipFill>
        <p:spPr>
          <a:xfrm>
            <a:off x="1102407" y="632387"/>
            <a:ext cx="10048551" cy="4486544"/>
          </a:xfrm>
          <a:prstGeom prst="rect">
            <a:avLst/>
          </a:prstGeom>
        </p:spPr>
      </p:pic>
      <p:pic>
        <p:nvPicPr>
          <p:cNvPr id="6" name="Picture 5">
            <a:extLst>
              <a:ext uri="{FF2B5EF4-FFF2-40B4-BE49-F238E27FC236}">
                <a16:creationId xmlns:a16="http://schemas.microsoft.com/office/drawing/2014/main" id="{8B5DA6F1-8B78-47CC-9377-3DFDE6FF278B}"/>
              </a:ext>
            </a:extLst>
          </p:cNvPr>
          <p:cNvPicPr>
            <a:picLocks noChangeAspect="1"/>
          </p:cNvPicPr>
          <p:nvPr/>
        </p:nvPicPr>
        <p:blipFill>
          <a:blip r:embed="rId5"/>
          <a:stretch>
            <a:fillRect/>
          </a:stretch>
        </p:blipFill>
        <p:spPr>
          <a:xfrm>
            <a:off x="1744809" y="2743223"/>
            <a:ext cx="7924800" cy="3629025"/>
          </a:xfrm>
          <a:prstGeom prst="rect">
            <a:avLst/>
          </a:prstGeom>
        </p:spPr>
      </p:pic>
    </p:spTree>
    <p:extLst>
      <p:ext uri="{BB962C8B-B14F-4D97-AF65-F5344CB8AC3E}">
        <p14:creationId xmlns:p14="http://schemas.microsoft.com/office/powerpoint/2010/main" val="255460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7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2" name="קבוצה 1">
            <a:extLst>
              <a:ext uri="{FF2B5EF4-FFF2-40B4-BE49-F238E27FC236}">
                <a16:creationId xmlns:a16="http://schemas.microsoft.com/office/drawing/2014/main" id="{80172511-0372-4E49-B1AF-51EAC94F58D8}"/>
              </a:ext>
            </a:extLst>
          </p:cNvPr>
          <p:cNvGrpSpPr/>
          <p:nvPr/>
        </p:nvGrpSpPr>
        <p:grpSpPr>
          <a:xfrm>
            <a:off x="551461" y="343049"/>
            <a:ext cx="11630045" cy="5544478"/>
            <a:chOff x="672228" y="235033"/>
            <a:chExt cx="11630045" cy="5544478"/>
          </a:xfrm>
        </p:grpSpPr>
        <p:grpSp>
          <p:nvGrpSpPr>
            <p:cNvPr id="46" name="Group 45">
              <a:extLst>
                <a:ext uri="{FF2B5EF4-FFF2-40B4-BE49-F238E27FC236}">
                  <a16:creationId xmlns:a16="http://schemas.microsoft.com/office/drawing/2014/main" id="{36DEE15A-2EF6-4530-8253-E6120A06D168}"/>
                </a:ext>
              </a:extLst>
            </p:cNvPr>
            <p:cNvGrpSpPr/>
            <p:nvPr/>
          </p:nvGrpSpPr>
          <p:grpSpPr>
            <a:xfrm>
              <a:off x="672228" y="235033"/>
              <a:ext cx="1992394" cy="991487"/>
              <a:chOff x="204705" y="354816"/>
              <a:chExt cx="1992394" cy="991487"/>
            </a:xfrm>
          </p:grpSpPr>
          <p:sp>
            <p:nvSpPr>
              <p:cNvPr id="6" name="TextBox 5">
                <a:extLst>
                  <a:ext uri="{FF2B5EF4-FFF2-40B4-BE49-F238E27FC236}">
                    <a16:creationId xmlns:a16="http://schemas.microsoft.com/office/drawing/2014/main" id="{6D9C8060-697E-4369-895B-85BA0290BE72}"/>
                  </a:ext>
                </a:extLst>
              </p:cNvPr>
              <p:cNvSpPr txBox="1"/>
              <p:nvPr/>
            </p:nvSpPr>
            <p:spPr>
              <a:xfrm>
                <a:off x="640507" y="354816"/>
                <a:ext cx="1018227" cy="584775"/>
              </a:xfrm>
              <a:prstGeom prst="rect">
                <a:avLst/>
              </a:prstGeom>
              <a:noFill/>
            </p:spPr>
            <p:txBody>
              <a:bodyPr wrap="none" rtlCol="0">
                <a:spAutoFit/>
              </a:bodyPr>
              <a:lstStyle/>
              <a:p>
                <a:pPr algn="ctr"/>
                <a:r>
                  <a:rPr lang="en-US" sz="3200" dirty="0"/>
                  <a:t>2011</a:t>
                </a:r>
                <a:endParaRPr lang="en-IL" dirty="0"/>
              </a:p>
            </p:txBody>
          </p:sp>
          <p:sp>
            <p:nvSpPr>
              <p:cNvPr id="9" name="TextBox 8">
                <a:extLst>
                  <a:ext uri="{FF2B5EF4-FFF2-40B4-BE49-F238E27FC236}">
                    <a16:creationId xmlns:a16="http://schemas.microsoft.com/office/drawing/2014/main" id="{E3833629-9491-4C84-8ADE-51906CCC2AB7}"/>
                  </a:ext>
                </a:extLst>
              </p:cNvPr>
              <p:cNvSpPr txBox="1"/>
              <p:nvPr/>
            </p:nvSpPr>
            <p:spPr>
              <a:xfrm>
                <a:off x="204705" y="761528"/>
                <a:ext cx="1992394" cy="584775"/>
              </a:xfrm>
              <a:prstGeom prst="rect">
                <a:avLst/>
              </a:prstGeom>
              <a:noFill/>
            </p:spPr>
            <p:txBody>
              <a:bodyPr wrap="square" rtlCol="0">
                <a:spAutoFit/>
              </a:bodyPr>
              <a:lstStyle/>
              <a:p>
                <a:pPr algn="ctr"/>
                <a:r>
                  <a:rPr lang="en-US" sz="1600" dirty="0"/>
                  <a:t>Graph Optimization Toolboxes </a:t>
                </a:r>
                <a:endParaRPr lang="en-IL" sz="1600" dirty="0"/>
              </a:p>
            </p:txBody>
          </p:sp>
        </p:grpSp>
        <p:grpSp>
          <p:nvGrpSpPr>
            <p:cNvPr id="26" name="Group 25">
              <a:extLst>
                <a:ext uri="{FF2B5EF4-FFF2-40B4-BE49-F238E27FC236}">
                  <a16:creationId xmlns:a16="http://schemas.microsoft.com/office/drawing/2014/main" id="{32CFE420-6065-4250-A6F9-42B321455FCD}"/>
                </a:ext>
              </a:extLst>
            </p:cNvPr>
            <p:cNvGrpSpPr/>
            <p:nvPr/>
          </p:nvGrpSpPr>
          <p:grpSpPr>
            <a:xfrm>
              <a:off x="6061413" y="3145600"/>
              <a:ext cx="6240860" cy="2633911"/>
              <a:chOff x="7902271" y="6933971"/>
              <a:chExt cx="6240860" cy="2633911"/>
            </a:xfrm>
          </p:grpSpPr>
          <p:pic>
            <p:nvPicPr>
              <p:cNvPr id="27" name="Picture 26">
                <a:extLst>
                  <a:ext uri="{FF2B5EF4-FFF2-40B4-BE49-F238E27FC236}">
                    <a16:creationId xmlns:a16="http://schemas.microsoft.com/office/drawing/2014/main" id="{258CC2FB-F420-4B16-9927-C0303F3100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00438" y="6933971"/>
                <a:ext cx="5844525" cy="2298517"/>
              </a:xfrm>
              <a:prstGeom prst="rect">
                <a:avLst/>
              </a:prstGeom>
            </p:spPr>
          </p:pic>
          <p:sp>
            <p:nvSpPr>
              <p:cNvPr id="28" name="TextBox 27">
                <a:extLst>
                  <a:ext uri="{FF2B5EF4-FFF2-40B4-BE49-F238E27FC236}">
                    <a16:creationId xmlns:a16="http://schemas.microsoft.com/office/drawing/2014/main" id="{2137F01B-36DF-42DE-BF63-9A1466A2FBC7}"/>
                  </a:ext>
                </a:extLst>
              </p:cNvPr>
              <p:cNvSpPr txBox="1"/>
              <p:nvPr/>
            </p:nvSpPr>
            <p:spPr>
              <a:xfrm>
                <a:off x="7902271" y="9290883"/>
                <a:ext cx="6240860" cy="276999"/>
              </a:xfrm>
              <a:prstGeom prst="rect">
                <a:avLst/>
              </a:prstGeom>
              <a:noFill/>
            </p:spPr>
            <p:txBody>
              <a:bodyPr wrap="square" rtlCol="0">
                <a:spAutoFit/>
              </a:bodyPr>
              <a:lstStyle/>
              <a:p>
                <a:pPr algn="ctr"/>
                <a:r>
                  <a:rPr lang="en-US" sz="1200" dirty="0"/>
                  <a:t>2012: ISAM2</a:t>
                </a:r>
              </a:p>
            </p:txBody>
          </p:sp>
        </p:grpSp>
        <p:grpSp>
          <p:nvGrpSpPr>
            <p:cNvPr id="30" name="Group 29">
              <a:extLst>
                <a:ext uri="{FF2B5EF4-FFF2-40B4-BE49-F238E27FC236}">
                  <a16:creationId xmlns:a16="http://schemas.microsoft.com/office/drawing/2014/main" id="{F43638A1-CC18-45C9-8964-CD7AFFD9EC30}"/>
                </a:ext>
              </a:extLst>
            </p:cNvPr>
            <p:cNvGrpSpPr/>
            <p:nvPr/>
          </p:nvGrpSpPr>
          <p:grpSpPr>
            <a:xfrm>
              <a:off x="3144598" y="797491"/>
              <a:ext cx="3795314" cy="3067193"/>
              <a:chOff x="7705623" y="5181240"/>
              <a:chExt cx="2926235" cy="2364844"/>
            </a:xfrm>
          </p:grpSpPr>
          <p:pic>
            <p:nvPicPr>
              <p:cNvPr id="31" name="Picture 30">
                <a:extLst>
                  <a:ext uri="{FF2B5EF4-FFF2-40B4-BE49-F238E27FC236}">
                    <a16:creationId xmlns:a16="http://schemas.microsoft.com/office/drawing/2014/main" id="{B95B945E-1CC9-4917-9C13-74284A6E5D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05623" y="5181240"/>
                <a:ext cx="2926235" cy="2058011"/>
              </a:xfrm>
              <a:prstGeom prst="rect">
                <a:avLst/>
              </a:prstGeom>
            </p:spPr>
          </p:pic>
          <p:sp>
            <p:nvSpPr>
              <p:cNvPr id="32" name="TextBox 31">
                <a:extLst>
                  <a:ext uri="{FF2B5EF4-FFF2-40B4-BE49-F238E27FC236}">
                    <a16:creationId xmlns:a16="http://schemas.microsoft.com/office/drawing/2014/main" id="{B8B8F99A-28A7-4BB1-A781-0F6C7108979C}"/>
                  </a:ext>
                </a:extLst>
              </p:cNvPr>
              <p:cNvSpPr txBox="1"/>
              <p:nvPr/>
            </p:nvSpPr>
            <p:spPr>
              <a:xfrm>
                <a:off x="8184778" y="7332514"/>
                <a:ext cx="1769746" cy="213570"/>
              </a:xfrm>
              <a:prstGeom prst="rect">
                <a:avLst/>
              </a:prstGeom>
              <a:noFill/>
            </p:spPr>
            <p:txBody>
              <a:bodyPr wrap="square" rtlCol="0">
                <a:spAutoFit/>
              </a:bodyPr>
              <a:lstStyle/>
              <a:p>
                <a:pPr algn="ctr"/>
                <a:r>
                  <a:rPr lang="en-US" sz="1200" dirty="0"/>
                  <a:t>2011: g2o</a:t>
                </a:r>
              </a:p>
            </p:txBody>
          </p:sp>
        </p:grpSp>
      </p:grpSp>
      <p:sp>
        <p:nvSpPr>
          <p:cNvPr id="54" name="TextBox 53">
            <a:extLst>
              <a:ext uri="{FF2B5EF4-FFF2-40B4-BE49-F238E27FC236}">
                <a16:creationId xmlns:a16="http://schemas.microsoft.com/office/drawing/2014/main" id="{DDC2C360-F2C1-45D7-9DB5-E5D50427788B}"/>
              </a:ext>
            </a:extLst>
          </p:cNvPr>
          <p:cNvSpPr txBox="1"/>
          <p:nvPr/>
        </p:nvSpPr>
        <p:spPr>
          <a:xfrm>
            <a:off x="6635331" y="213265"/>
            <a:ext cx="6167436" cy="369332"/>
          </a:xfrm>
          <a:prstGeom prst="rect">
            <a:avLst/>
          </a:prstGeom>
          <a:noFill/>
        </p:spPr>
        <p:txBody>
          <a:bodyPr wrap="square">
            <a:spAutoFit/>
          </a:bodyPr>
          <a:lstStyle/>
          <a:p>
            <a:r>
              <a:rPr lang="en-US" dirty="0"/>
              <a:t>When did the community start working on Semantic Slam</a:t>
            </a:r>
          </a:p>
        </p:txBody>
      </p:sp>
    </p:spTree>
    <p:extLst>
      <p:ext uri="{BB962C8B-B14F-4D97-AF65-F5344CB8AC3E}">
        <p14:creationId xmlns:p14="http://schemas.microsoft.com/office/powerpoint/2010/main" val="2641198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TextBox 53">
            <a:extLst>
              <a:ext uri="{FF2B5EF4-FFF2-40B4-BE49-F238E27FC236}">
                <a16:creationId xmlns:a16="http://schemas.microsoft.com/office/drawing/2014/main" id="{DDC2C360-F2C1-45D7-9DB5-E5D50427788B}"/>
              </a:ext>
            </a:extLst>
          </p:cNvPr>
          <p:cNvSpPr txBox="1"/>
          <p:nvPr/>
        </p:nvSpPr>
        <p:spPr>
          <a:xfrm>
            <a:off x="6635331" y="213265"/>
            <a:ext cx="6167436" cy="369332"/>
          </a:xfrm>
          <a:prstGeom prst="rect">
            <a:avLst/>
          </a:prstGeom>
          <a:noFill/>
        </p:spPr>
        <p:txBody>
          <a:bodyPr wrap="square">
            <a:spAutoFit/>
          </a:bodyPr>
          <a:lstStyle/>
          <a:p>
            <a:r>
              <a:rPr lang="en-US" dirty="0"/>
              <a:t>When did the community start working on Semantic Slam</a:t>
            </a:r>
          </a:p>
        </p:txBody>
      </p:sp>
      <p:grpSp>
        <p:nvGrpSpPr>
          <p:cNvPr id="25" name="Group 24">
            <a:extLst>
              <a:ext uri="{FF2B5EF4-FFF2-40B4-BE49-F238E27FC236}">
                <a16:creationId xmlns:a16="http://schemas.microsoft.com/office/drawing/2014/main" id="{45FD3C02-46D0-4B3C-9702-5556B3F8577A}"/>
              </a:ext>
            </a:extLst>
          </p:cNvPr>
          <p:cNvGrpSpPr/>
          <p:nvPr/>
        </p:nvGrpSpPr>
        <p:grpSpPr>
          <a:xfrm>
            <a:off x="2689372" y="640210"/>
            <a:ext cx="3813028" cy="2980928"/>
            <a:chOff x="-3085892" y="-1958631"/>
            <a:chExt cx="3813028" cy="2980928"/>
          </a:xfrm>
        </p:grpSpPr>
        <p:pic>
          <p:nvPicPr>
            <p:cNvPr id="23" name="Picture 22">
              <a:extLst>
                <a:ext uri="{FF2B5EF4-FFF2-40B4-BE49-F238E27FC236}">
                  <a16:creationId xmlns:a16="http://schemas.microsoft.com/office/drawing/2014/main" id="{19FC8B43-1EC8-4C6A-899F-D72912B26B19}"/>
                </a:ext>
              </a:extLst>
            </p:cNvPr>
            <p:cNvPicPr>
              <a:picLocks noChangeAspect="1"/>
            </p:cNvPicPr>
            <p:nvPr/>
          </p:nvPicPr>
          <p:blipFill>
            <a:blip r:embed="rId3"/>
            <a:stretch>
              <a:fillRect/>
            </a:stretch>
          </p:blipFill>
          <p:spPr>
            <a:xfrm>
              <a:off x="-2536238" y="-1958631"/>
              <a:ext cx="3263374" cy="2621154"/>
            </a:xfrm>
            <a:prstGeom prst="rect">
              <a:avLst/>
            </a:prstGeom>
          </p:spPr>
        </p:pic>
        <p:sp>
          <p:nvSpPr>
            <p:cNvPr id="24" name="TextBox 23">
              <a:extLst>
                <a:ext uri="{FF2B5EF4-FFF2-40B4-BE49-F238E27FC236}">
                  <a16:creationId xmlns:a16="http://schemas.microsoft.com/office/drawing/2014/main" id="{060741E4-5EA2-4969-8328-7646931D9717}"/>
                </a:ext>
              </a:extLst>
            </p:cNvPr>
            <p:cNvSpPr txBox="1"/>
            <p:nvPr/>
          </p:nvSpPr>
          <p:spPr>
            <a:xfrm>
              <a:off x="-3085892" y="745298"/>
              <a:ext cx="3793004" cy="276999"/>
            </a:xfrm>
            <a:prstGeom prst="rect">
              <a:avLst/>
            </a:prstGeom>
            <a:noFill/>
          </p:spPr>
          <p:txBody>
            <a:bodyPr wrap="square" rtlCol="0">
              <a:spAutoFit/>
            </a:bodyPr>
            <a:lstStyle/>
            <a:p>
              <a:pPr algn="ctr"/>
              <a:r>
                <a:rPr lang="fr-FR" sz="1200" dirty="0"/>
                <a:t>2014: LSD-SLAM</a:t>
              </a:r>
              <a:endParaRPr lang="en-IL" sz="1200" dirty="0"/>
            </a:p>
          </p:txBody>
        </p:sp>
      </p:grpSp>
      <p:grpSp>
        <p:nvGrpSpPr>
          <p:cNvPr id="20" name="Group 19">
            <a:extLst>
              <a:ext uri="{FF2B5EF4-FFF2-40B4-BE49-F238E27FC236}">
                <a16:creationId xmlns:a16="http://schemas.microsoft.com/office/drawing/2014/main" id="{D3906FD6-199D-48CB-9D86-C67D7F25B438}"/>
              </a:ext>
            </a:extLst>
          </p:cNvPr>
          <p:cNvGrpSpPr/>
          <p:nvPr/>
        </p:nvGrpSpPr>
        <p:grpSpPr>
          <a:xfrm>
            <a:off x="6828085" y="926488"/>
            <a:ext cx="4707347" cy="3013088"/>
            <a:chOff x="9578802" y="2427933"/>
            <a:chExt cx="4707347" cy="3013088"/>
          </a:xfrm>
        </p:grpSpPr>
        <p:pic>
          <p:nvPicPr>
            <p:cNvPr id="21" name="Picture 20">
              <a:extLst>
                <a:ext uri="{FF2B5EF4-FFF2-40B4-BE49-F238E27FC236}">
                  <a16:creationId xmlns:a16="http://schemas.microsoft.com/office/drawing/2014/main" id="{FC13A722-557A-4D17-8C72-2913AA2DC3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62263" y="2427933"/>
              <a:ext cx="3140426" cy="2715327"/>
            </a:xfrm>
            <a:prstGeom prst="rect">
              <a:avLst/>
            </a:prstGeom>
          </p:spPr>
        </p:pic>
        <p:sp>
          <p:nvSpPr>
            <p:cNvPr id="22" name="TextBox 21">
              <a:extLst>
                <a:ext uri="{FF2B5EF4-FFF2-40B4-BE49-F238E27FC236}">
                  <a16:creationId xmlns:a16="http://schemas.microsoft.com/office/drawing/2014/main" id="{7BE29C6D-5D3F-4E38-9F04-33093A1998CD}"/>
                </a:ext>
              </a:extLst>
            </p:cNvPr>
            <p:cNvSpPr txBox="1"/>
            <p:nvPr/>
          </p:nvSpPr>
          <p:spPr>
            <a:xfrm>
              <a:off x="9578802" y="5164022"/>
              <a:ext cx="4707347" cy="276999"/>
            </a:xfrm>
            <a:prstGeom prst="rect">
              <a:avLst/>
            </a:prstGeom>
            <a:noFill/>
          </p:spPr>
          <p:txBody>
            <a:bodyPr wrap="square" rtlCol="0">
              <a:spAutoFit/>
            </a:bodyPr>
            <a:lstStyle/>
            <a:p>
              <a:pPr algn="ctr"/>
              <a:r>
                <a:rPr lang="en-US" sz="1200" dirty="0"/>
                <a:t>2015: ORB-SLAM</a:t>
              </a:r>
            </a:p>
          </p:txBody>
        </p:sp>
      </p:grpSp>
      <p:grpSp>
        <p:nvGrpSpPr>
          <p:cNvPr id="47" name="Group 46">
            <a:extLst>
              <a:ext uri="{FF2B5EF4-FFF2-40B4-BE49-F238E27FC236}">
                <a16:creationId xmlns:a16="http://schemas.microsoft.com/office/drawing/2014/main" id="{AB89D718-DF3C-4752-A57D-7FF1C07A229F}"/>
              </a:ext>
            </a:extLst>
          </p:cNvPr>
          <p:cNvGrpSpPr/>
          <p:nvPr/>
        </p:nvGrpSpPr>
        <p:grpSpPr>
          <a:xfrm>
            <a:off x="744183" y="1513409"/>
            <a:ext cx="1504385" cy="2870562"/>
            <a:chOff x="278861" y="1596757"/>
            <a:chExt cx="1504385" cy="2870562"/>
          </a:xfrm>
        </p:grpSpPr>
        <p:sp>
          <p:nvSpPr>
            <p:cNvPr id="42" name="TextBox 41">
              <a:extLst>
                <a:ext uri="{FF2B5EF4-FFF2-40B4-BE49-F238E27FC236}">
                  <a16:creationId xmlns:a16="http://schemas.microsoft.com/office/drawing/2014/main" id="{DC1C24B7-D632-42E8-83EB-1B48EF45BB27}"/>
                </a:ext>
              </a:extLst>
            </p:cNvPr>
            <p:cNvSpPr txBox="1"/>
            <p:nvPr/>
          </p:nvSpPr>
          <p:spPr>
            <a:xfrm>
              <a:off x="278861" y="2097439"/>
              <a:ext cx="1504385" cy="2369880"/>
            </a:xfrm>
            <a:prstGeom prst="rect">
              <a:avLst/>
            </a:prstGeom>
            <a:noFill/>
          </p:spPr>
          <p:txBody>
            <a:bodyPr wrap="square" rtlCol="0">
              <a:spAutoFit/>
            </a:bodyPr>
            <a:lstStyle/>
            <a:p>
              <a:pPr algn="ctr"/>
              <a:r>
                <a:rPr lang="en-US" sz="1600" dirty="0"/>
                <a:t>Geometrical SLAMS with graph optimization</a:t>
              </a:r>
            </a:p>
            <a:p>
              <a:pPr algn="ctr"/>
              <a:r>
                <a:rPr lang="en-US" sz="1600" dirty="0"/>
                <a:t>+</a:t>
              </a:r>
            </a:p>
            <a:p>
              <a:pPr algn="ctr"/>
              <a:r>
                <a:rPr lang="en-US" sz="1600" dirty="0"/>
                <a:t>Object Detection using deep neural networks </a:t>
              </a:r>
            </a:p>
          </p:txBody>
        </p:sp>
        <p:sp>
          <p:nvSpPr>
            <p:cNvPr id="44" name="TextBox 43">
              <a:extLst>
                <a:ext uri="{FF2B5EF4-FFF2-40B4-BE49-F238E27FC236}">
                  <a16:creationId xmlns:a16="http://schemas.microsoft.com/office/drawing/2014/main" id="{8B1D8796-EE79-4CFF-9E3C-9EC0D9604E9C}"/>
                </a:ext>
              </a:extLst>
            </p:cNvPr>
            <p:cNvSpPr txBox="1"/>
            <p:nvPr/>
          </p:nvSpPr>
          <p:spPr>
            <a:xfrm>
              <a:off x="494298" y="1596757"/>
              <a:ext cx="1018227" cy="584775"/>
            </a:xfrm>
            <a:prstGeom prst="rect">
              <a:avLst/>
            </a:prstGeom>
            <a:noFill/>
          </p:spPr>
          <p:txBody>
            <a:bodyPr wrap="none" rtlCol="0">
              <a:spAutoFit/>
            </a:bodyPr>
            <a:lstStyle/>
            <a:p>
              <a:pPr algn="ctr"/>
              <a:r>
                <a:rPr lang="en-US" sz="3200" dirty="0"/>
                <a:t>2014</a:t>
              </a:r>
              <a:endParaRPr lang="en-IL" dirty="0"/>
            </a:p>
          </p:txBody>
        </p:sp>
      </p:grpSp>
      <p:pic>
        <p:nvPicPr>
          <p:cNvPr id="4" name="תמונה 3">
            <a:extLst>
              <a:ext uri="{FF2B5EF4-FFF2-40B4-BE49-F238E27FC236}">
                <a16:creationId xmlns:a16="http://schemas.microsoft.com/office/drawing/2014/main" id="{8CB70AA1-2265-428C-AD9E-14CE5FF6093E}"/>
              </a:ext>
            </a:extLst>
          </p:cNvPr>
          <p:cNvPicPr>
            <a:picLocks noChangeAspect="1"/>
          </p:cNvPicPr>
          <p:nvPr/>
        </p:nvPicPr>
        <p:blipFill>
          <a:blip r:embed="rId5"/>
          <a:stretch>
            <a:fillRect/>
          </a:stretch>
        </p:blipFill>
        <p:spPr>
          <a:xfrm>
            <a:off x="3295966" y="3980914"/>
            <a:ext cx="3430795" cy="2106223"/>
          </a:xfrm>
          <a:prstGeom prst="rect">
            <a:avLst/>
          </a:prstGeom>
        </p:spPr>
      </p:pic>
      <p:sp>
        <p:nvSpPr>
          <p:cNvPr id="41" name="TextBox 23">
            <a:extLst>
              <a:ext uri="{FF2B5EF4-FFF2-40B4-BE49-F238E27FC236}">
                <a16:creationId xmlns:a16="http://schemas.microsoft.com/office/drawing/2014/main" id="{DC11DE06-13D5-454D-AE5B-7D65AA6E2500}"/>
              </a:ext>
            </a:extLst>
          </p:cNvPr>
          <p:cNvSpPr txBox="1"/>
          <p:nvPr/>
        </p:nvSpPr>
        <p:spPr>
          <a:xfrm>
            <a:off x="2933757" y="6099382"/>
            <a:ext cx="3793004" cy="276999"/>
          </a:xfrm>
          <a:prstGeom prst="rect">
            <a:avLst/>
          </a:prstGeom>
          <a:noFill/>
        </p:spPr>
        <p:txBody>
          <a:bodyPr wrap="square" rtlCol="0">
            <a:spAutoFit/>
          </a:bodyPr>
          <a:lstStyle/>
          <a:p>
            <a:pPr algn="ctr"/>
            <a:r>
              <a:rPr lang="fr-FR" sz="1200" dirty="0"/>
              <a:t>2014: R-CNN</a:t>
            </a:r>
            <a:endParaRPr lang="en-IL" sz="1200" dirty="0"/>
          </a:p>
        </p:txBody>
      </p:sp>
      <p:pic>
        <p:nvPicPr>
          <p:cNvPr id="8" name="תמונה 7">
            <a:extLst>
              <a:ext uri="{FF2B5EF4-FFF2-40B4-BE49-F238E27FC236}">
                <a16:creationId xmlns:a16="http://schemas.microsoft.com/office/drawing/2014/main" id="{5214A9FF-AC22-420A-954F-699CC1ECD988}"/>
              </a:ext>
            </a:extLst>
          </p:cNvPr>
          <p:cNvPicPr>
            <a:picLocks noChangeAspect="1"/>
          </p:cNvPicPr>
          <p:nvPr/>
        </p:nvPicPr>
        <p:blipFill>
          <a:blip r:embed="rId6"/>
          <a:stretch>
            <a:fillRect/>
          </a:stretch>
        </p:blipFill>
        <p:spPr>
          <a:xfrm>
            <a:off x="7902575" y="4123749"/>
            <a:ext cx="3126298" cy="2400076"/>
          </a:xfrm>
          <a:prstGeom prst="rect">
            <a:avLst/>
          </a:prstGeom>
        </p:spPr>
      </p:pic>
      <p:sp>
        <p:nvSpPr>
          <p:cNvPr id="52" name="TextBox 23">
            <a:extLst>
              <a:ext uri="{FF2B5EF4-FFF2-40B4-BE49-F238E27FC236}">
                <a16:creationId xmlns:a16="http://schemas.microsoft.com/office/drawing/2014/main" id="{79407F22-796C-44BB-9DB5-BE18405E060C}"/>
              </a:ext>
            </a:extLst>
          </p:cNvPr>
          <p:cNvSpPr txBox="1"/>
          <p:nvPr/>
        </p:nvSpPr>
        <p:spPr>
          <a:xfrm>
            <a:off x="7569222" y="6523825"/>
            <a:ext cx="3793004" cy="276999"/>
          </a:xfrm>
          <a:prstGeom prst="rect">
            <a:avLst/>
          </a:prstGeom>
          <a:noFill/>
        </p:spPr>
        <p:txBody>
          <a:bodyPr wrap="square" rtlCol="0">
            <a:spAutoFit/>
          </a:bodyPr>
          <a:lstStyle/>
          <a:p>
            <a:pPr algn="ctr"/>
            <a:r>
              <a:rPr lang="fr-FR" sz="1200" dirty="0"/>
              <a:t>2015: </a:t>
            </a:r>
            <a:r>
              <a:rPr lang="en-US" sz="1200" dirty="0"/>
              <a:t>You Only Look Once (YOLO)</a:t>
            </a:r>
            <a:endParaRPr lang="en-IL" sz="1200" dirty="0"/>
          </a:p>
        </p:txBody>
      </p:sp>
      <p:sp>
        <p:nvSpPr>
          <p:cNvPr id="61" name="TextBox 5">
            <a:extLst>
              <a:ext uri="{FF2B5EF4-FFF2-40B4-BE49-F238E27FC236}">
                <a16:creationId xmlns:a16="http://schemas.microsoft.com/office/drawing/2014/main" id="{BAEA7B4E-386D-47DB-B9B2-56E25A66EB76}"/>
              </a:ext>
            </a:extLst>
          </p:cNvPr>
          <p:cNvSpPr txBox="1"/>
          <p:nvPr/>
        </p:nvSpPr>
        <p:spPr>
          <a:xfrm>
            <a:off x="987263" y="343049"/>
            <a:ext cx="1018227" cy="584775"/>
          </a:xfrm>
          <a:prstGeom prst="rect">
            <a:avLst/>
          </a:prstGeom>
          <a:noFill/>
        </p:spPr>
        <p:txBody>
          <a:bodyPr wrap="none" rtlCol="0">
            <a:spAutoFit/>
          </a:bodyPr>
          <a:lstStyle/>
          <a:p>
            <a:pPr algn="ctr"/>
            <a:r>
              <a:rPr lang="en-US" sz="3200" dirty="0"/>
              <a:t>2011</a:t>
            </a:r>
            <a:endParaRPr lang="en-IL" dirty="0"/>
          </a:p>
        </p:txBody>
      </p:sp>
      <p:sp>
        <p:nvSpPr>
          <p:cNvPr id="62" name="TextBox 8">
            <a:extLst>
              <a:ext uri="{FF2B5EF4-FFF2-40B4-BE49-F238E27FC236}">
                <a16:creationId xmlns:a16="http://schemas.microsoft.com/office/drawing/2014/main" id="{A9DDF5F4-2BAB-43B2-94B8-22EFAFAA0078}"/>
              </a:ext>
            </a:extLst>
          </p:cNvPr>
          <p:cNvSpPr txBox="1"/>
          <p:nvPr/>
        </p:nvSpPr>
        <p:spPr>
          <a:xfrm>
            <a:off x="551461" y="749761"/>
            <a:ext cx="1992394" cy="584775"/>
          </a:xfrm>
          <a:prstGeom prst="rect">
            <a:avLst/>
          </a:prstGeom>
          <a:noFill/>
        </p:spPr>
        <p:txBody>
          <a:bodyPr wrap="square" rtlCol="0">
            <a:spAutoFit/>
          </a:bodyPr>
          <a:lstStyle/>
          <a:p>
            <a:pPr algn="ctr"/>
            <a:r>
              <a:rPr lang="en-US" sz="1600" dirty="0"/>
              <a:t>Graph Optimization Toolboxes </a:t>
            </a:r>
            <a:endParaRPr lang="en-IL" sz="1600" dirty="0"/>
          </a:p>
        </p:txBody>
      </p:sp>
    </p:spTree>
    <p:extLst>
      <p:ext uri="{BB962C8B-B14F-4D97-AF65-F5344CB8AC3E}">
        <p14:creationId xmlns:p14="http://schemas.microsoft.com/office/powerpoint/2010/main" val="2910322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TextBox 53">
            <a:extLst>
              <a:ext uri="{FF2B5EF4-FFF2-40B4-BE49-F238E27FC236}">
                <a16:creationId xmlns:a16="http://schemas.microsoft.com/office/drawing/2014/main" id="{DDC2C360-F2C1-45D7-9DB5-E5D50427788B}"/>
              </a:ext>
            </a:extLst>
          </p:cNvPr>
          <p:cNvSpPr txBox="1"/>
          <p:nvPr/>
        </p:nvSpPr>
        <p:spPr>
          <a:xfrm>
            <a:off x="6635331" y="213265"/>
            <a:ext cx="6167436" cy="369332"/>
          </a:xfrm>
          <a:prstGeom prst="rect">
            <a:avLst/>
          </a:prstGeom>
          <a:noFill/>
        </p:spPr>
        <p:txBody>
          <a:bodyPr wrap="square">
            <a:spAutoFit/>
          </a:bodyPr>
          <a:lstStyle/>
          <a:p>
            <a:r>
              <a:rPr lang="en-US" dirty="0"/>
              <a:t>When did the community start working on Semantic Slam</a:t>
            </a:r>
          </a:p>
        </p:txBody>
      </p:sp>
      <p:grpSp>
        <p:nvGrpSpPr>
          <p:cNvPr id="48" name="Group 47">
            <a:extLst>
              <a:ext uri="{FF2B5EF4-FFF2-40B4-BE49-F238E27FC236}">
                <a16:creationId xmlns:a16="http://schemas.microsoft.com/office/drawing/2014/main" id="{57085596-4B3D-4E92-8F3B-A2E3B324D986}"/>
              </a:ext>
            </a:extLst>
          </p:cNvPr>
          <p:cNvGrpSpPr/>
          <p:nvPr/>
        </p:nvGrpSpPr>
        <p:grpSpPr>
          <a:xfrm>
            <a:off x="603074" y="4529567"/>
            <a:ext cx="1786602" cy="1310160"/>
            <a:chOff x="150984" y="4741499"/>
            <a:chExt cx="1786602" cy="1310160"/>
          </a:xfrm>
        </p:grpSpPr>
        <p:sp>
          <p:nvSpPr>
            <p:cNvPr id="10" name="TextBox 9">
              <a:extLst>
                <a:ext uri="{FF2B5EF4-FFF2-40B4-BE49-F238E27FC236}">
                  <a16:creationId xmlns:a16="http://schemas.microsoft.com/office/drawing/2014/main" id="{E77A422D-D323-431A-8191-63F0151D796B}"/>
                </a:ext>
              </a:extLst>
            </p:cNvPr>
            <p:cNvSpPr txBox="1"/>
            <p:nvPr/>
          </p:nvSpPr>
          <p:spPr>
            <a:xfrm>
              <a:off x="150984" y="5128329"/>
              <a:ext cx="1786602" cy="923330"/>
            </a:xfrm>
            <a:prstGeom prst="rect">
              <a:avLst/>
            </a:prstGeom>
            <a:noFill/>
          </p:spPr>
          <p:txBody>
            <a:bodyPr wrap="square" rtlCol="0">
              <a:spAutoFit/>
            </a:bodyPr>
            <a:lstStyle/>
            <a:p>
              <a:r>
                <a:rPr lang="en-US" dirty="0"/>
                <a:t>Semantic Slams</a:t>
              </a:r>
            </a:p>
            <a:p>
              <a:pPr algn="ctr"/>
              <a:r>
                <a:rPr lang="en-US" dirty="0"/>
                <a:t>With graph optimization</a:t>
              </a:r>
              <a:endParaRPr lang="en-IL" dirty="0"/>
            </a:p>
          </p:txBody>
        </p:sp>
        <p:sp>
          <p:nvSpPr>
            <p:cNvPr id="45" name="TextBox 44">
              <a:extLst>
                <a:ext uri="{FF2B5EF4-FFF2-40B4-BE49-F238E27FC236}">
                  <a16:creationId xmlns:a16="http://schemas.microsoft.com/office/drawing/2014/main" id="{CDFE549B-4917-426D-8AF1-9E0E059F8EEE}"/>
                </a:ext>
              </a:extLst>
            </p:cNvPr>
            <p:cNvSpPr txBox="1"/>
            <p:nvPr/>
          </p:nvSpPr>
          <p:spPr>
            <a:xfrm>
              <a:off x="532687" y="4741499"/>
              <a:ext cx="1018227" cy="584775"/>
            </a:xfrm>
            <a:prstGeom prst="rect">
              <a:avLst/>
            </a:prstGeom>
            <a:noFill/>
          </p:spPr>
          <p:txBody>
            <a:bodyPr wrap="none" rtlCol="0">
              <a:spAutoFit/>
            </a:bodyPr>
            <a:lstStyle/>
            <a:p>
              <a:pPr algn="ctr"/>
              <a:r>
                <a:rPr lang="en-US" sz="3200" dirty="0"/>
                <a:t>2016</a:t>
              </a:r>
              <a:endParaRPr lang="en-IL" dirty="0"/>
            </a:p>
          </p:txBody>
        </p:sp>
      </p:grpSp>
      <p:grpSp>
        <p:nvGrpSpPr>
          <p:cNvPr id="53" name="קבוצה 52">
            <a:extLst>
              <a:ext uri="{FF2B5EF4-FFF2-40B4-BE49-F238E27FC236}">
                <a16:creationId xmlns:a16="http://schemas.microsoft.com/office/drawing/2014/main" id="{8747CA3B-5969-4069-AD3A-2C6F143A9249}"/>
              </a:ext>
            </a:extLst>
          </p:cNvPr>
          <p:cNvGrpSpPr/>
          <p:nvPr/>
        </p:nvGrpSpPr>
        <p:grpSpPr>
          <a:xfrm>
            <a:off x="2443443" y="749761"/>
            <a:ext cx="9935392" cy="5622726"/>
            <a:chOff x="1584442" y="1005365"/>
            <a:chExt cx="9935392" cy="5622726"/>
          </a:xfrm>
        </p:grpSpPr>
        <p:grpSp>
          <p:nvGrpSpPr>
            <p:cNvPr id="55" name="Group 14">
              <a:extLst>
                <a:ext uri="{FF2B5EF4-FFF2-40B4-BE49-F238E27FC236}">
                  <a16:creationId xmlns:a16="http://schemas.microsoft.com/office/drawing/2014/main" id="{C7BEE2CE-AE95-4B95-B0B6-9123A1B1F7BC}"/>
                </a:ext>
              </a:extLst>
            </p:cNvPr>
            <p:cNvGrpSpPr/>
            <p:nvPr/>
          </p:nvGrpSpPr>
          <p:grpSpPr>
            <a:xfrm>
              <a:off x="1584442" y="1005365"/>
              <a:ext cx="4851686" cy="3918306"/>
              <a:chOff x="6440107" y="2034510"/>
              <a:chExt cx="4851686" cy="3918306"/>
            </a:xfrm>
          </p:grpSpPr>
          <p:pic>
            <p:nvPicPr>
              <p:cNvPr id="59" name="Picture 12">
                <a:extLst>
                  <a:ext uri="{FF2B5EF4-FFF2-40B4-BE49-F238E27FC236}">
                    <a16:creationId xmlns:a16="http://schemas.microsoft.com/office/drawing/2014/main" id="{2F358967-CDA5-431C-8DBC-35B61F9CDC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0107" y="2034510"/>
                <a:ext cx="4851686" cy="3629062"/>
              </a:xfrm>
              <a:prstGeom prst="rect">
                <a:avLst/>
              </a:prstGeom>
            </p:spPr>
          </p:pic>
          <p:sp>
            <p:nvSpPr>
              <p:cNvPr id="60" name="TextBox 13">
                <a:extLst>
                  <a:ext uri="{FF2B5EF4-FFF2-40B4-BE49-F238E27FC236}">
                    <a16:creationId xmlns:a16="http://schemas.microsoft.com/office/drawing/2014/main" id="{CC9A7D15-8F8E-44CD-BDC2-23B7B476451E}"/>
                  </a:ext>
                </a:extLst>
              </p:cNvPr>
              <p:cNvSpPr txBox="1"/>
              <p:nvPr/>
            </p:nvSpPr>
            <p:spPr>
              <a:xfrm>
                <a:off x="6540519" y="5675817"/>
                <a:ext cx="4034030" cy="276999"/>
              </a:xfrm>
              <a:prstGeom prst="rect">
                <a:avLst/>
              </a:prstGeom>
              <a:solidFill>
                <a:schemeClr val="bg1"/>
              </a:solidFill>
            </p:spPr>
            <p:txBody>
              <a:bodyPr wrap="square" rtlCol="0">
                <a:spAutoFit/>
              </a:bodyPr>
              <a:lstStyle/>
              <a:p>
                <a:pPr algn="ctr"/>
                <a:r>
                  <a:rPr lang="en-US" sz="1200" dirty="0"/>
                  <a:t>2016: SLAM with Objects using a </a:t>
                </a:r>
                <a:r>
                  <a:rPr lang="en-US" sz="1200" dirty="0" err="1"/>
                  <a:t>Nonparamteric</a:t>
                </a:r>
                <a:r>
                  <a:rPr lang="en-US" sz="1200" dirty="0"/>
                  <a:t> Pose Graph</a:t>
                </a:r>
              </a:p>
            </p:txBody>
          </p:sp>
        </p:grpSp>
        <p:grpSp>
          <p:nvGrpSpPr>
            <p:cNvPr id="56" name="Group 16">
              <a:extLst>
                <a:ext uri="{FF2B5EF4-FFF2-40B4-BE49-F238E27FC236}">
                  <a16:creationId xmlns:a16="http://schemas.microsoft.com/office/drawing/2014/main" id="{826B90D5-8303-4E25-9502-CEF77DD5791B}"/>
                </a:ext>
              </a:extLst>
            </p:cNvPr>
            <p:cNvGrpSpPr/>
            <p:nvPr/>
          </p:nvGrpSpPr>
          <p:grpSpPr>
            <a:xfrm>
              <a:off x="5754034" y="2951249"/>
              <a:ext cx="5765800" cy="3676842"/>
              <a:chOff x="6005527" y="1576652"/>
              <a:chExt cx="5198926" cy="3676842"/>
            </a:xfrm>
          </p:grpSpPr>
          <p:pic>
            <p:nvPicPr>
              <p:cNvPr id="57" name="Picture 17">
                <a:extLst>
                  <a:ext uri="{FF2B5EF4-FFF2-40B4-BE49-F238E27FC236}">
                    <a16:creationId xmlns:a16="http://schemas.microsoft.com/office/drawing/2014/main" id="{9D014924-3105-47F6-AB63-741555E85F0F}"/>
                  </a:ext>
                </a:extLst>
              </p:cNvPr>
              <p:cNvPicPr>
                <a:picLocks noChangeAspect="1"/>
              </p:cNvPicPr>
              <p:nvPr/>
            </p:nvPicPr>
            <p:blipFill rotWithShape="1">
              <a:blip r:embed="rId4">
                <a:extLst>
                  <a:ext uri="{28A0092B-C50C-407E-A947-70E740481C1C}">
                    <a14:useLocalDpi xmlns:a14="http://schemas.microsoft.com/office/drawing/2010/main" val="0"/>
                  </a:ext>
                </a:extLst>
              </a:blip>
              <a:srcRect l="2713" r="828"/>
              <a:stretch/>
            </p:blipFill>
            <p:spPr>
              <a:xfrm>
                <a:off x="6005527" y="1576652"/>
                <a:ext cx="5198926" cy="3404011"/>
              </a:xfrm>
              <a:prstGeom prst="rect">
                <a:avLst/>
              </a:prstGeom>
            </p:spPr>
          </p:pic>
          <p:sp>
            <p:nvSpPr>
              <p:cNvPr id="58" name="TextBox 18">
                <a:extLst>
                  <a:ext uri="{FF2B5EF4-FFF2-40B4-BE49-F238E27FC236}">
                    <a16:creationId xmlns:a16="http://schemas.microsoft.com/office/drawing/2014/main" id="{4773E51A-C9FF-443C-8FE8-847D179303A6}"/>
                  </a:ext>
                </a:extLst>
              </p:cNvPr>
              <p:cNvSpPr txBox="1"/>
              <p:nvPr/>
            </p:nvSpPr>
            <p:spPr>
              <a:xfrm>
                <a:off x="6418646" y="4976495"/>
                <a:ext cx="4034030" cy="276999"/>
              </a:xfrm>
              <a:prstGeom prst="rect">
                <a:avLst/>
              </a:prstGeom>
              <a:solidFill>
                <a:schemeClr val="bg1"/>
              </a:solidFill>
            </p:spPr>
            <p:txBody>
              <a:bodyPr wrap="square" rtlCol="0">
                <a:spAutoFit/>
              </a:bodyPr>
              <a:lstStyle/>
              <a:p>
                <a:pPr algn="ctr"/>
                <a:r>
                  <a:rPr lang="en-US" sz="1200" dirty="0"/>
                  <a:t>2017: Probabilistic Data Association for Semantic SLAM</a:t>
                </a:r>
              </a:p>
            </p:txBody>
          </p:sp>
        </p:grpSp>
      </p:grpSp>
      <p:sp>
        <p:nvSpPr>
          <p:cNvPr id="65" name="TextBox 5">
            <a:extLst>
              <a:ext uri="{FF2B5EF4-FFF2-40B4-BE49-F238E27FC236}">
                <a16:creationId xmlns:a16="http://schemas.microsoft.com/office/drawing/2014/main" id="{A4567C17-D396-42A2-91A6-A0DB582E5F2A}"/>
              </a:ext>
            </a:extLst>
          </p:cNvPr>
          <p:cNvSpPr txBox="1"/>
          <p:nvPr/>
        </p:nvSpPr>
        <p:spPr>
          <a:xfrm>
            <a:off x="987263" y="343049"/>
            <a:ext cx="1018227" cy="584775"/>
          </a:xfrm>
          <a:prstGeom prst="rect">
            <a:avLst/>
          </a:prstGeom>
          <a:noFill/>
        </p:spPr>
        <p:txBody>
          <a:bodyPr wrap="none" rtlCol="0">
            <a:spAutoFit/>
          </a:bodyPr>
          <a:lstStyle/>
          <a:p>
            <a:pPr algn="ctr"/>
            <a:r>
              <a:rPr lang="en-US" sz="3200" dirty="0"/>
              <a:t>2011</a:t>
            </a:r>
            <a:endParaRPr lang="en-IL" dirty="0"/>
          </a:p>
        </p:txBody>
      </p:sp>
      <p:sp>
        <p:nvSpPr>
          <p:cNvPr id="66" name="TextBox 8">
            <a:extLst>
              <a:ext uri="{FF2B5EF4-FFF2-40B4-BE49-F238E27FC236}">
                <a16:creationId xmlns:a16="http://schemas.microsoft.com/office/drawing/2014/main" id="{F3A582C2-3390-4FAE-B6C0-74CDC3B61455}"/>
              </a:ext>
            </a:extLst>
          </p:cNvPr>
          <p:cNvSpPr txBox="1"/>
          <p:nvPr/>
        </p:nvSpPr>
        <p:spPr>
          <a:xfrm>
            <a:off x="551461" y="749761"/>
            <a:ext cx="1992394" cy="584775"/>
          </a:xfrm>
          <a:prstGeom prst="rect">
            <a:avLst/>
          </a:prstGeom>
          <a:noFill/>
        </p:spPr>
        <p:txBody>
          <a:bodyPr wrap="square" rtlCol="0">
            <a:spAutoFit/>
          </a:bodyPr>
          <a:lstStyle/>
          <a:p>
            <a:pPr algn="ctr"/>
            <a:r>
              <a:rPr lang="en-US" sz="1600" dirty="0"/>
              <a:t>Graph Optimization Toolboxes </a:t>
            </a:r>
            <a:endParaRPr lang="en-IL" sz="1600" dirty="0"/>
          </a:p>
        </p:txBody>
      </p:sp>
      <p:grpSp>
        <p:nvGrpSpPr>
          <p:cNvPr id="67" name="Group 46">
            <a:extLst>
              <a:ext uri="{FF2B5EF4-FFF2-40B4-BE49-F238E27FC236}">
                <a16:creationId xmlns:a16="http://schemas.microsoft.com/office/drawing/2014/main" id="{EB8E3858-CF74-4EC9-BA11-D436F8AF3DF2}"/>
              </a:ext>
            </a:extLst>
          </p:cNvPr>
          <p:cNvGrpSpPr/>
          <p:nvPr/>
        </p:nvGrpSpPr>
        <p:grpSpPr>
          <a:xfrm>
            <a:off x="744183" y="1513409"/>
            <a:ext cx="1504385" cy="2870562"/>
            <a:chOff x="278861" y="1596757"/>
            <a:chExt cx="1504385" cy="2870562"/>
          </a:xfrm>
        </p:grpSpPr>
        <p:sp>
          <p:nvSpPr>
            <p:cNvPr id="68" name="TextBox 41">
              <a:extLst>
                <a:ext uri="{FF2B5EF4-FFF2-40B4-BE49-F238E27FC236}">
                  <a16:creationId xmlns:a16="http://schemas.microsoft.com/office/drawing/2014/main" id="{406BB0B0-7B53-49E7-B471-0536D5F4DD0B}"/>
                </a:ext>
              </a:extLst>
            </p:cNvPr>
            <p:cNvSpPr txBox="1"/>
            <p:nvPr/>
          </p:nvSpPr>
          <p:spPr>
            <a:xfrm>
              <a:off x="278861" y="2097439"/>
              <a:ext cx="1504385" cy="2369880"/>
            </a:xfrm>
            <a:prstGeom prst="rect">
              <a:avLst/>
            </a:prstGeom>
            <a:noFill/>
          </p:spPr>
          <p:txBody>
            <a:bodyPr wrap="square" rtlCol="0">
              <a:spAutoFit/>
            </a:bodyPr>
            <a:lstStyle/>
            <a:p>
              <a:pPr algn="ctr"/>
              <a:r>
                <a:rPr lang="en-US" sz="1600" dirty="0"/>
                <a:t>Geometrical SLAMS with graph optimization</a:t>
              </a:r>
            </a:p>
            <a:p>
              <a:pPr algn="ctr"/>
              <a:r>
                <a:rPr lang="en-US" sz="1600" dirty="0"/>
                <a:t>+</a:t>
              </a:r>
            </a:p>
            <a:p>
              <a:pPr algn="ctr"/>
              <a:r>
                <a:rPr lang="en-US" sz="1600" dirty="0"/>
                <a:t>Object Detection using deep neural networks </a:t>
              </a:r>
            </a:p>
          </p:txBody>
        </p:sp>
        <p:sp>
          <p:nvSpPr>
            <p:cNvPr id="69" name="TextBox 43">
              <a:extLst>
                <a:ext uri="{FF2B5EF4-FFF2-40B4-BE49-F238E27FC236}">
                  <a16:creationId xmlns:a16="http://schemas.microsoft.com/office/drawing/2014/main" id="{52E18AE4-118D-4E57-8CD5-763FFB8605CC}"/>
                </a:ext>
              </a:extLst>
            </p:cNvPr>
            <p:cNvSpPr txBox="1"/>
            <p:nvPr/>
          </p:nvSpPr>
          <p:spPr>
            <a:xfrm>
              <a:off x="494298" y="1596757"/>
              <a:ext cx="1018227" cy="584775"/>
            </a:xfrm>
            <a:prstGeom prst="rect">
              <a:avLst/>
            </a:prstGeom>
            <a:noFill/>
          </p:spPr>
          <p:txBody>
            <a:bodyPr wrap="none" rtlCol="0">
              <a:spAutoFit/>
            </a:bodyPr>
            <a:lstStyle/>
            <a:p>
              <a:pPr algn="ctr"/>
              <a:r>
                <a:rPr lang="en-US" sz="3200" dirty="0"/>
                <a:t>2014</a:t>
              </a:r>
              <a:endParaRPr lang="en-IL" dirty="0"/>
            </a:p>
          </p:txBody>
        </p:sp>
      </p:grpSp>
    </p:spTree>
    <p:extLst>
      <p:ext uri="{BB962C8B-B14F-4D97-AF65-F5344CB8AC3E}">
        <p14:creationId xmlns:p14="http://schemas.microsoft.com/office/powerpoint/2010/main" val="261979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C974C2D-E31F-40A8-8F94-74A40085359E}"/>
                  </a:ext>
                </a:extLst>
              </p:cNvPr>
              <p:cNvSpPr txBox="1"/>
              <p:nvPr/>
            </p:nvSpPr>
            <p:spPr>
              <a:xfrm>
                <a:off x="2395483" y="2364117"/>
                <a:ext cx="8196539" cy="1754326"/>
              </a:xfrm>
              <a:prstGeom prst="rect">
                <a:avLst/>
              </a:prstGeom>
              <a:noFill/>
            </p:spPr>
            <p:txBody>
              <a:bodyPr wrap="none" rtlCol="0">
                <a:spAutoFit/>
              </a:bodyPr>
              <a:lstStyle/>
              <a:p>
                <a:r>
                  <a:rPr lang="en-US" sz="3600" dirty="0"/>
                  <a:t>What are the advantages of Semantic Slam</a:t>
                </a:r>
              </a:p>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𝑏𝑒𝑡𝑡𝑒𝑟</m:t>
                      </m:r>
                      <m:r>
                        <a:rPr lang="en-US" sz="3600" b="0" i="1" smtClean="0">
                          <a:latin typeface="Cambria Math" panose="02040503050406030204" pitchFamily="18" charset="0"/>
                        </a:rPr>
                        <m:t> </m:t>
                      </m:r>
                      <m:r>
                        <a:rPr lang="en-US" sz="3600" b="0" i="1" smtClean="0">
                          <a:latin typeface="Cambria Math" panose="02040503050406030204" pitchFamily="18" charset="0"/>
                        </a:rPr>
                        <m:t>𝑚𝑎𝑝𝑝𝑖𝑛𝑔</m:t>
                      </m:r>
                    </m:oMath>
                  </m:oMathPara>
                </a14:m>
                <a:endParaRPr lang="en-US" sz="3600" dirty="0"/>
              </a:p>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𝑏𝑒𝑡𝑡𝑒𝑟</m:t>
                      </m:r>
                      <m:r>
                        <a:rPr lang="en-US" sz="3600" b="0" i="1" smtClean="0">
                          <a:latin typeface="Cambria Math" panose="02040503050406030204" pitchFamily="18" charset="0"/>
                        </a:rPr>
                        <m:t> </m:t>
                      </m:r>
                      <m:r>
                        <a:rPr lang="en-US" sz="3600" b="0" i="1" smtClean="0">
                          <a:latin typeface="Cambria Math" panose="02040503050406030204" pitchFamily="18" charset="0"/>
                        </a:rPr>
                        <m:t>𝑙𝑜𝑐𝑎𝑙𝑖𝑧𝑎𝑡𝑖𝑜𝑛</m:t>
                      </m:r>
                    </m:oMath>
                  </m:oMathPara>
                </a14:m>
                <a:endParaRPr lang="en-IL" sz="3600" dirty="0"/>
              </a:p>
            </p:txBody>
          </p:sp>
        </mc:Choice>
        <mc:Fallback xmlns="">
          <p:sp>
            <p:nvSpPr>
              <p:cNvPr id="4" name="TextBox 3">
                <a:extLst>
                  <a:ext uri="{FF2B5EF4-FFF2-40B4-BE49-F238E27FC236}">
                    <a16:creationId xmlns:a16="http://schemas.microsoft.com/office/drawing/2014/main" id="{EC974C2D-E31F-40A8-8F94-74A40085359E}"/>
                  </a:ext>
                </a:extLst>
              </p:cNvPr>
              <p:cNvSpPr txBox="1">
                <a:spLocks noRot="1" noChangeAspect="1" noMove="1" noResize="1" noEditPoints="1" noAdjustHandles="1" noChangeArrowheads="1" noChangeShapeType="1" noTextEdit="1"/>
              </p:cNvSpPr>
              <p:nvPr/>
            </p:nvSpPr>
            <p:spPr>
              <a:xfrm>
                <a:off x="2395483" y="2364117"/>
                <a:ext cx="8196539" cy="1754326"/>
              </a:xfrm>
              <a:prstGeom prst="rect">
                <a:avLst/>
              </a:prstGeom>
              <a:blipFill>
                <a:blip r:embed="rId2"/>
                <a:stretch>
                  <a:fillRect l="-2305" t="-5556" r="-1190"/>
                </a:stretch>
              </a:blipFill>
            </p:spPr>
            <p:txBody>
              <a:bodyPr/>
              <a:lstStyle/>
              <a:p>
                <a:r>
                  <a:rPr lang="en-IL">
                    <a:noFill/>
                  </a:rPr>
                  <a:t> </a:t>
                </a:r>
              </a:p>
            </p:txBody>
          </p:sp>
        </mc:Fallback>
      </mc:AlternateContent>
    </p:spTree>
    <p:extLst>
      <p:ext uri="{BB962C8B-B14F-4D97-AF65-F5344CB8AC3E}">
        <p14:creationId xmlns:p14="http://schemas.microsoft.com/office/powerpoint/2010/main" val="2896296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221DB12-46ED-458E-AC7D-AE3819E41A38}"/>
              </a:ext>
            </a:extLst>
          </p:cNvPr>
          <p:cNvPicPr>
            <a:picLocks noChangeAspect="1"/>
          </p:cNvPicPr>
          <p:nvPr/>
        </p:nvPicPr>
        <p:blipFill>
          <a:blip r:embed="rId2"/>
          <a:stretch>
            <a:fillRect/>
          </a:stretch>
        </p:blipFill>
        <p:spPr>
          <a:xfrm>
            <a:off x="2043514" y="669860"/>
            <a:ext cx="10008418" cy="5752193"/>
          </a:xfrm>
          <a:prstGeom prst="rect">
            <a:avLst/>
          </a:prstGeom>
        </p:spPr>
      </p:pic>
      <p:pic>
        <p:nvPicPr>
          <p:cNvPr id="24" name="Picture 23">
            <a:extLst>
              <a:ext uri="{FF2B5EF4-FFF2-40B4-BE49-F238E27FC236}">
                <a16:creationId xmlns:a16="http://schemas.microsoft.com/office/drawing/2014/main" id="{741844EA-F41D-4C40-8006-94B6A4F6EE26}"/>
              </a:ext>
            </a:extLst>
          </p:cNvPr>
          <p:cNvPicPr>
            <a:picLocks noChangeAspect="1"/>
          </p:cNvPicPr>
          <p:nvPr/>
        </p:nvPicPr>
        <p:blipFill rotWithShape="1">
          <a:blip r:embed="rId3"/>
          <a:srcRect l="14712" r="9449"/>
          <a:stretch/>
        </p:blipFill>
        <p:spPr>
          <a:xfrm>
            <a:off x="546932" y="831992"/>
            <a:ext cx="4828374" cy="861647"/>
          </a:xfrm>
          <a:prstGeom prst="rect">
            <a:avLst/>
          </a:prstGeom>
        </p:spPr>
      </p:pic>
      <p:cxnSp>
        <p:nvCxnSpPr>
          <p:cNvPr id="26" name="Straight Arrow Connector 25">
            <a:extLst>
              <a:ext uri="{FF2B5EF4-FFF2-40B4-BE49-F238E27FC236}">
                <a16:creationId xmlns:a16="http://schemas.microsoft.com/office/drawing/2014/main" id="{B4B52B38-6BB8-405B-8096-7873AC5A2625}"/>
              </a:ext>
            </a:extLst>
          </p:cNvPr>
          <p:cNvCxnSpPr>
            <a:cxnSpLocks/>
          </p:cNvCxnSpPr>
          <p:nvPr/>
        </p:nvCxnSpPr>
        <p:spPr>
          <a:xfrm flipV="1">
            <a:off x="1162228" y="1392965"/>
            <a:ext cx="1367327" cy="1700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986952-0252-41AD-A7D2-1DB5C268ED03}"/>
              </a:ext>
            </a:extLst>
          </p:cNvPr>
          <p:cNvCxnSpPr>
            <a:cxnSpLocks/>
          </p:cNvCxnSpPr>
          <p:nvPr/>
        </p:nvCxnSpPr>
        <p:spPr>
          <a:xfrm flipV="1">
            <a:off x="2881002" y="1543303"/>
            <a:ext cx="451858" cy="1225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FB08B6-FBA4-400B-BA07-DF3B91E87DF5}"/>
              </a:ext>
            </a:extLst>
          </p:cNvPr>
          <p:cNvCxnSpPr>
            <a:cxnSpLocks/>
          </p:cNvCxnSpPr>
          <p:nvPr/>
        </p:nvCxnSpPr>
        <p:spPr>
          <a:xfrm flipH="1" flipV="1">
            <a:off x="4144711" y="1543303"/>
            <a:ext cx="284213" cy="1312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176276-D8E8-4945-89FC-4737F414BC5E}"/>
              </a:ext>
            </a:extLst>
          </p:cNvPr>
          <p:cNvCxnSpPr>
            <a:cxnSpLocks/>
          </p:cNvCxnSpPr>
          <p:nvPr/>
        </p:nvCxnSpPr>
        <p:spPr>
          <a:xfrm flipH="1" flipV="1">
            <a:off x="4780371" y="1543303"/>
            <a:ext cx="867511" cy="86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F5C678-5098-45B5-8B46-2EBC94FAB5CE}"/>
              </a:ext>
            </a:extLst>
          </p:cNvPr>
          <p:cNvSpPr txBox="1"/>
          <p:nvPr/>
        </p:nvSpPr>
        <p:spPr>
          <a:xfrm>
            <a:off x="683019" y="410547"/>
            <a:ext cx="4443011" cy="369332"/>
          </a:xfrm>
          <a:prstGeom prst="rect">
            <a:avLst/>
          </a:prstGeom>
          <a:noFill/>
        </p:spPr>
        <p:txBody>
          <a:bodyPr wrap="none" rtlCol="0">
            <a:spAutoFit/>
          </a:bodyPr>
          <a:lstStyle/>
          <a:p>
            <a:r>
              <a:rPr lang="en-US" dirty="0"/>
              <a:t>Geometrical Pose Slam Optimization Problem</a:t>
            </a:r>
            <a:endParaRPr lang="en-IL" dirty="0"/>
          </a:p>
        </p:txBody>
      </p:sp>
      <p:sp>
        <p:nvSpPr>
          <p:cNvPr id="36" name="TextBox 35">
            <a:extLst>
              <a:ext uri="{FF2B5EF4-FFF2-40B4-BE49-F238E27FC236}">
                <a16:creationId xmlns:a16="http://schemas.microsoft.com/office/drawing/2014/main" id="{13517583-C2C5-422C-8296-47CAAE823CD2}"/>
              </a:ext>
            </a:extLst>
          </p:cNvPr>
          <p:cNvSpPr txBox="1"/>
          <p:nvPr/>
        </p:nvSpPr>
        <p:spPr>
          <a:xfrm>
            <a:off x="462541" y="3082256"/>
            <a:ext cx="1141595" cy="369332"/>
          </a:xfrm>
          <a:prstGeom prst="rect">
            <a:avLst/>
          </a:prstGeom>
          <a:noFill/>
        </p:spPr>
        <p:txBody>
          <a:bodyPr wrap="none" rtlCol="0">
            <a:spAutoFit/>
          </a:bodyPr>
          <a:lstStyle/>
          <a:p>
            <a:r>
              <a:rPr lang="en-US" dirty="0"/>
              <a:t>Odometry</a:t>
            </a:r>
            <a:endParaRPr lang="en-IL" dirty="0"/>
          </a:p>
        </p:txBody>
      </p:sp>
      <p:sp>
        <p:nvSpPr>
          <p:cNvPr id="37" name="TextBox 36">
            <a:extLst>
              <a:ext uri="{FF2B5EF4-FFF2-40B4-BE49-F238E27FC236}">
                <a16:creationId xmlns:a16="http://schemas.microsoft.com/office/drawing/2014/main" id="{A1490F11-F3F9-47E5-809D-2364693E09D9}"/>
              </a:ext>
            </a:extLst>
          </p:cNvPr>
          <p:cNvSpPr txBox="1"/>
          <p:nvPr/>
        </p:nvSpPr>
        <p:spPr>
          <a:xfrm>
            <a:off x="2134481" y="2712924"/>
            <a:ext cx="1508426" cy="369332"/>
          </a:xfrm>
          <a:prstGeom prst="rect">
            <a:avLst/>
          </a:prstGeom>
          <a:noFill/>
        </p:spPr>
        <p:txBody>
          <a:bodyPr wrap="none" rtlCol="0">
            <a:spAutoFit/>
          </a:bodyPr>
          <a:lstStyle/>
          <a:p>
            <a:r>
              <a:rPr lang="en-US" dirty="0"/>
              <a:t>Measurement</a:t>
            </a:r>
            <a:endParaRPr lang="en-IL" dirty="0"/>
          </a:p>
        </p:txBody>
      </p:sp>
      <p:sp>
        <p:nvSpPr>
          <p:cNvPr id="38" name="TextBox 37">
            <a:extLst>
              <a:ext uri="{FF2B5EF4-FFF2-40B4-BE49-F238E27FC236}">
                <a16:creationId xmlns:a16="http://schemas.microsoft.com/office/drawing/2014/main" id="{322E7130-9919-455E-AC7F-0E712C9E9B3E}"/>
              </a:ext>
            </a:extLst>
          </p:cNvPr>
          <p:cNvSpPr txBox="1"/>
          <p:nvPr/>
        </p:nvSpPr>
        <p:spPr>
          <a:xfrm>
            <a:off x="4018473" y="2834391"/>
            <a:ext cx="715452" cy="369332"/>
          </a:xfrm>
          <a:prstGeom prst="rect">
            <a:avLst/>
          </a:prstGeom>
          <a:noFill/>
        </p:spPr>
        <p:txBody>
          <a:bodyPr wrap="none" rtlCol="0">
            <a:spAutoFit/>
          </a:bodyPr>
          <a:lstStyle/>
          <a:p>
            <a:r>
              <a:rPr lang="en-US" dirty="0"/>
              <a:t>Poses</a:t>
            </a:r>
            <a:endParaRPr lang="en-IL" dirty="0"/>
          </a:p>
        </p:txBody>
      </p:sp>
      <p:sp>
        <p:nvSpPr>
          <p:cNvPr id="39" name="TextBox 38">
            <a:extLst>
              <a:ext uri="{FF2B5EF4-FFF2-40B4-BE49-F238E27FC236}">
                <a16:creationId xmlns:a16="http://schemas.microsoft.com/office/drawing/2014/main" id="{D5FAF0B5-8C52-4D2F-A3D8-613ADC2027A9}"/>
              </a:ext>
            </a:extLst>
          </p:cNvPr>
          <p:cNvSpPr txBox="1"/>
          <p:nvPr/>
        </p:nvSpPr>
        <p:spPr>
          <a:xfrm>
            <a:off x="5468833" y="2343592"/>
            <a:ext cx="1203663" cy="369332"/>
          </a:xfrm>
          <a:prstGeom prst="rect">
            <a:avLst/>
          </a:prstGeom>
          <a:noFill/>
        </p:spPr>
        <p:txBody>
          <a:bodyPr wrap="none" rtlCol="0">
            <a:spAutoFit/>
          </a:bodyPr>
          <a:lstStyle/>
          <a:p>
            <a:r>
              <a:rPr lang="en-US" dirty="0"/>
              <a:t>Landmarks</a:t>
            </a:r>
            <a:endParaRPr lang="en-IL" dirty="0"/>
          </a:p>
        </p:txBody>
      </p:sp>
      <p:sp>
        <p:nvSpPr>
          <p:cNvPr id="13" name="TextBox 12">
            <a:extLst>
              <a:ext uri="{FF2B5EF4-FFF2-40B4-BE49-F238E27FC236}">
                <a16:creationId xmlns:a16="http://schemas.microsoft.com/office/drawing/2014/main" id="{B1E9C0C5-575A-45F2-BA81-42CE5956ACB8}"/>
              </a:ext>
            </a:extLst>
          </p:cNvPr>
          <p:cNvSpPr txBox="1"/>
          <p:nvPr/>
        </p:nvSpPr>
        <p:spPr>
          <a:xfrm>
            <a:off x="6480372" y="110450"/>
            <a:ext cx="5711628" cy="369332"/>
          </a:xfrm>
          <a:prstGeom prst="rect">
            <a:avLst/>
          </a:prstGeom>
          <a:noFill/>
        </p:spPr>
        <p:txBody>
          <a:bodyPr wrap="none" rtlCol="0">
            <a:spAutoFit/>
          </a:bodyPr>
          <a:lstStyle/>
          <a:p>
            <a:r>
              <a:rPr lang="en-US" dirty="0"/>
              <a:t>What are the advantages and challenges of semantic SLAM</a:t>
            </a:r>
            <a:endParaRPr lang="en-IL" dirty="0"/>
          </a:p>
        </p:txBody>
      </p:sp>
    </p:spTree>
    <p:extLst>
      <p:ext uri="{BB962C8B-B14F-4D97-AF65-F5344CB8AC3E}">
        <p14:creationId xmlns:p14="http://schemas.microsoft.com/office/powerpoint/2010/main" val="832359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711</Words>
  <Application>Microsoft Office PowerPoint</Application>
  <PresentationFormat>מסך רחב</PresentationFormat>
  <Paragraphs>133</Paragraphs>
  <Slides>31</Slides>
  <Notes>9</Notes>
  <HiddenSlides>2</HiddenSlides>
  <MMClips>6</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31</vt:i4>
      </vt:variant>
    </vt:vector>
  </HeadingPairs>
  <TitlesOfParts>
    <vt:vector size="36" baseType="lpstr">
      <vt:lpstr>Arial</vt:lpstr>
      <vt:lpstr>Calibri</vt:lpstr>
      <vt:lpstr>Calibri Light</vt:lpstr>
      <vt:lpstr>Cambria Math</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Sher Hazan</cp:lastModifiedBy>
  <cp:revision>105</cp:revision>
  <dcterms:created xsi:type="dcterms:W3CDTF">2022-01-18T15:50:45Z</dcterms:created>
  <dcterms:modified xsi:type="dcterms:W3CDTF">2022-01-20T23:31:00Z</dcterms:modified>
</cp:coreProperties>
</file>